
<file path=[Content_Types].xml><?xml version="1.0" encoding="utf-8"?>
<Types xmlns="http://schemas.openxmlformats.org/package/2006/content-types">
  <!--cleaned_by_fortinet-->
  <Override PartName="/ppt/media/fortinet_alert_1.png" ContentType="image/png"/>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0" d="100"/>
          <a:sy n="60" d="100"/>
        </p:scale>
        <p:origin x="-16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5E312EB-4E0C-4AB5-ADD8-415239CBCFA6}" type="datetimeFigureOut">
              <a:rPr lang="ar-EG" smtClean="0"/>
              <a:pPr/>
              <a:t>25/11/1436</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C6F6E73-26EA-4AB1-A975-1654F812E828}"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smtClean="0">
              <a:cs typeface="Arial" pitchFamily="34" charset="0"/>
            </a:endParaRPr>
          </a:p>
        </p:txBody>
      </p:sp>
      <p:sp>
        <p:nvSpPr>
          <p:cNvPr id="38916" name="Slide Number Placeholder 3"/>
          <p:cNvSpPr>
            <a:spLocks noGrp="1"/>
          </p:cNvSpPr>
          <p:nvPr>
            <p:ph type="sldNum" sz="quarter" idx="5"/>
          </p:nvPr>
        </p:nvSpPr>
        <p:spPr>
          <a:noFill/>
          <a:ln>
            <a:miter lim="800000"/>
            <a:headEnd/>
            <a:tailEnd/>
          </a:ln>
        </p:spPr>
        <p:txBody>
          <a:bodyPr/>
          <a:lstStyle/>
          <a:p>
            <a:fld id="{79D68426-2EED-4555-B0E7-DFA91885D01F}" type="slidenum">
              <a:rPr lang="en-US" altLang="en-US" smtClean="0">
                <a:latin typeface="Arial" pitchFamily="34" charset="0"/>
                <a:cs typeface="Arial" pitchFamily="34" charset="0"/>
              </a:rPr>
              <a:pPr/>
              <a:t>11</a:t>
            </a:fld>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25/11/1436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25/11/1436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fortinet_alert_1.png" Type="http://schemas.openxmlformats.org/officeDocument/2006/relationships/image" Id="rId_fortinet_1"/>
<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
	<Relationship Id="rId3" Type="http://schemas.openxmlformats.org/officeDocument/2006/relationships/hyperlink" Target="http://?" TargetMode="External"/>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19.jpeg"/>
	<Relationship Id="rId4" Type="http://schemas.openxmlformats.org/officeDocument/2006/relationships/image" Target="../media/image18.jpe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http://alethonews.files.wordpress.com/2010/06/cop15-us-president-barack-001.jpg" TargetMode="External"/><Relationship Id="rId7" Type="http://schemas.openxmlformats.org/officeDocument/2006/relationships/image" Target="http://t2.gstatic.com/images?q=tbn:ANd9GcRlTS37PCzGtHv0v1Rrk5mvCyAUdurVFtxKYx-hH7RdjB5Uj4Bk"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http://unitedfamiliesinternational.files.wordpress.com/2010/04/hillary-clinton-food-security.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
	<Relationship Id="rId3" Type="http://schemas.openxmlformats.org/officeDocument/2006/relationships/image" Target="../media/image13.jpeg"/>
	<Relationship Id="rId2" Type="http://schemas.openxmlformats.org/officeDocument/2006/relationships/hyperlink" Target="http://?" TargetMode="External"/>
	<Relationship Id="rId1" Type="http://schemas.openxmlformats.org/officeDocument/2006/relationships/slideLayout" Target="../slideLayouts/slideLayout2.xml"/>
	<Relationship Id="rId4" Type="http://schemas.openxmlformats.org/officeDocument/2006/relationships/image" Target="../media/image14.jpeg"/>
</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d"/>
          <p:cNvPicPr>
            <a:picLocks noChangeAspect="1" noChangeArrowheads="1"/>
          </p:cNvPicPr>
          <p:nvPr/>
        </p:nvPicPr>
        <p:blipFill>
          <a:blip r:embed="rId2"/>
          <a:srcRect/>
          <a:stretch>
            <a:fillRect/>
          </a:stretch>
        </p:blipFill>
        <p:spPr bwMode="auto">
          <a:xfrm>
            <a:off x="457200" y="1412875"/>
            <a:ext cx="8153400" cy="4378325"/>
          </a:xfrm>
          <a:prstGeom prst="rect">
            <a:avLst/>
          </a:prstGeom>
          <a:noFill/>
          <a:ln w="9525">
            <a:noFill/>
            <a:miter lim="800000"/>
            <a:headEnd/>
            <a:tailEnd/>
          </a:ln>
          <a:effectLst/>
        </p:spPr>
      </p:pic>
      <p:pic>
        <p:nvPicPr>
          <p:cNvPr name="Picture 6" id="7" descr="cover_page_for_ppt.png"/>
          <p:cNvPicPr>
            <a:picLocks noChangeAspect="1"/>
          </p:cNvPicPr>
          <p:nvPr/>
        </p:nvPicPr>
        <p:blipFill>
          <a:blip cstate="print" r:embed="rId_fortinet_1"/>
          <a:stretch>
            <a:fillRect/>
          </a:stretch>
        </p:blipFill>
        <p:spPr>
          <a:xfrm>
            <a:off y="1294784" x="1713344"/>
            <a:ext cy="1524616" cx="57173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59801D-1C84-435D-9C26-58C7D3FA9C0C}" type="datetime1">
              <a:rPr lang="en-US" altLang="en-US" sz="1400" smtClean="0">
                <a:solidFill>
                  <a:schemeClr val="tx1"/>
                </a:solidFill>
                <a:latin typeface="Arial" pitchFamily="34" charset="0"/>
                <a:cs typeface="Arial" pitchFamily="34" charset="0"/>
              </a:rPr>
              <a:pPr fontAlgn="base">
                <a:spcBef>
                  <a:spcPct val="0"/>
                </a:spcBef>
                <a:spcAft>
                  <a:spcPct val="0"/>
                </a:spcAft>
              </a:pPr>
              <a:t>9/8/2015</a:t>
            </a:fld>
            <a:endParaRPr lang="en-US" altLang="en-US" sz="1400" smtClean="0">
              <a:solidFill>
                <a:schemeClr val="tx1"/>
              </a:solidFill>
              <a:latin typeface="Arial" pitchFamily="34" charset="0"/>
              <a:cs typeface="Arial" pitchFamily="34" charset="0"/>
            </a:endParaRPr>
          </a:p>
        </p:txBody>
      </p:sp>
      <p:sp>
        <p:nvSpPr>
          <p:cNvPr id="11267"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z="1400" smtClean="0">
                <a:solidFill>
                  <a:schemeClr val="tx1"/>
                </a:solidFill>
                <a:latin typeface="Arial" pitchFamily="34" charset="0"/>
                <a:cs typeface="Arial" pitchFamily="34" charset="0"/>
              </a:rPr>
              <a:t>Wafaa - Preclinical Studies </a:t>
            </a:r>
          </a:p>
        </p:txBody>
      </p:sp>
      <p:sp>
        <p:nvSpPr>
          <p:cNvPr id="1126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3DD31A-D151-43E1-A3BF-D90B4194578C}" type="slidenum">
              <a:rPr lang="en-US" altLang="en-US" sz="1400" smtClean="0">
                <a:solidFill>
                  <a:schemeClr val="tx1"/>
                </a:solidFill>
                <a:latin typeface="Arial" pitchFamily="34" charset="0"/>
                <a:cs typeface="Arial" pitchFamily="34" charset="0"/>
              </a:rPr>
              <a:pPr fontAlgn="base">
                <a:spcBef>
                  <a:spcPct val="0"/>
                </a:spcBef>
                <a:spcAft>
                  <a:spcPct val="0"/>
                </a:spcAft>
              </a:pPr>
              <a:t>10</a:t>
            </a:fld>
            <a:endParaRPr lang="en-US" altLang="en-US" sz="1400" smtClean="0">
              <a:solidFill>
                <a:schemeClr val="tx1"/>
              </a:solidFill>
              <a:latin typeface="Arial" pitchFamily="34" charset="0"/>
              <a:cs typeface="Arial" pitchFamily="34" charset="0"/>
            </a:endParaRPr>
          </a:p>
        </p:txBody>
      </p:sp>
      <p:sp>
        <p:nvSpPr>
          <p:cNvPr id="4098" name="Rectangle 2"/>
          <p:cNvSpPr>
            <a:spLocks noGrp="1" noChangeArrowheads="1"/>
          </p:cNvSpPr>
          <p:nvPr>
            <p:ph type="title"/>
          </p:nvPr>
        </p:nvSpPr>
        <p:spPr/>
        <p:txBody>
          <a:bodyPr/>
          <a:lstStyle/>
          <a:p>
            <a:pPr eaLnBrk="1" hangingPunct="1">
              <a:defRPr/>
            </a:pPr>
            <a:r>
              <a:rPr lang="en-US" altLang="en-US" b="1" u="sng" dirty="0" smtClean="0">
                <a:solidFill>
                  <a:srgbClr val="FF0000"/>
                </a:solidFill>
                <a:effectLst>
                  <a:outerShdw blurRad="38100" dist="38100" dir="2700000" algn="tl">
                    <a:srgbClr val="C0C0C0"/>
                  </a:outerShdw>
                </a:effectLst>
              </a:rPr>
              <a:t>What is a Preclinical Trial?</a:t>
            </a:r>
            <a:br>
              <a:rPr lang="en-US" altLang="en-US" b="1" u="sng" dirty="0" smtClean="0">
                <a:solidFill>
                  <a:srgbClr val="FF0000"/>
                </a:solidFill>
                <a:effectLst>
                  <a:outerShdw blurRad="38100" dist="38100" dir="2700000" algn="tl">
                    <a:srgbClr val="C0C0C0"/>
                  </a:outerShdw>
                </a:effectLst>
              </a:rPr>
            </a:br>
            <a:r>
              <a:rPr lang="ar-EG" altLang="en-US" sz="3600" b="1" u="sng" dirty="0" smtClean="0">
                <a:solidFill>
                  <a:srgbClr val="0066FF"/>
                </a:solidFill>
                <a:effectLst>
                  <a:outerShdw blurRad="38100" dist="38100" dir="2700000" algn="tl">
                    <a:srgbClr val="C0C0C0"/>
                  </a:outerShdw>
                </a:effectLst>
              </a:rPr>
              <a:t>تجارب ماقبل  الاكلينيكية</a:t>
            </a:r>
            <a:endParaRPr lang="en-US" altLang="en-US" sz="3600" b="1" u="sng" dirty="0" smtClean="0">
              <a:solidFill>
                <a:srgbClr val="0066FF"/>
              </a:solidFill>
              <a:effectLst>
                <a:outerShdw blurRad="38100" dist="38100" dir="2700000" algn="tl">
                  <a:srgbClr val="C0C0C0"/>
                </a:outerShdw>
              </a:effectLst>
            </a:endParaRPr>
          </a:p>
        </p:txBody>
      </p:sp>
      <p:sp>
        <p:nvSpPr>
          <p:cNvPr id="11270" name="Rectangle 3"/>
          <p:cNvSpPr>
            <a:spLocks noGrp="1" noChangeArrowheads="1"/>
          </p:cNvSpPr>
          <p:nvPr>
            <p:ph type="body" idx="1"/>
          </p:nvPr>
        </p:nvSpPr>
        <p:spPr/>
        <p:txBody>
          <a:bodyPr/>
          <a:lstStyle/>
          <a:p>
            <a:pPr algn="ctr" rtl="0" eaLnBrk="1" hangingPunct="1"/>
            <a:r>
              <a:rPr lang="en-US" altLang="en-US" b="1" smtClean="0">
                <a:cs typeface="Arial" pitchFamily="34" charset="0"/>
              </a:rPr>
              <a:t>It is a </a:t>
            </a:r>
            <a:r>
              <a:rPr lang="en-US" altLang="en-US" b="1" smtClean="0">
                <a:solidFill>
                  <a:srgbClr val="E727B5"/>
                </a:solidFill>
                <a:cs typeface="Arial" pitchFamily="34" charset="0"/>
              </a:rPr>
              <a:t>laboratory test </a:t>
            </a:r>
            <a:r>
              <a:rPr lang="en-US" altLang="en-US" b="1" smtClean="0">
                <a:cs typeface="Arial" pitchFamily="34" charset="0"/>
              </a:rPr>
              <a:t>of a </a:t>
            </a:r>
            <a:r>
              <a:rPr lang="en-US" altLang="en-US" b="1" smtClean="0">
                <a:solidFill>
                  <a:srgbClr val="C00000"/>
                </a:solidFill>
                <a:cs typeface="Arial" pitchFamily="34" charset="0"/>
              </a:rPr>
              <a:t>new drug or a new medical device</a:t>
            </a:r>
            <a:r>
              <a:rPr lang="en-US" altLang="en-US" b="1" smtClean="0">
                <a:cs typeface="Arial" pitchFamily="34" charset="0"/>
              </a:rPr>
              <a:t>, usually done on </a:t>
            </a:r>
            <a:r>
              <a:rPr lang="en-US" altLang="en-US" b="1" u="sng" smtClean="0">
                <a:cs typeface="Arial" pitchFamily="34" charset="0"/>
              </a:rPr>
              <a:t>animal subjects</a:t>
            </a:r>
            <a:r>
              <a:rPr lang="en-US" altLang="en-US" b="1" smtClean="0">
                <a:cs typeface="Arial" pitchFamily="34" charset="0"/>
              </a:rPr>
              <a:t>, to see if the hoped-for treatment </a:t>
            </a:r>
            <a:r>
              <a:rPr lang="en-US" altLang="en-US" b="1" smtClean="0">
                <a:solidFill>
                  <a:srgbClr val="0000FF"/>
                </a:solidFill>
                <a:cs typeface="Arial" pitchFamily="34" charset="0"/>
              </a:rPr>
              <a:t>really works</a:t>
            </a:r>
            <a:r>
              <a:rPr lang="en-US" altLang="en-US" b="1" smtClean="0">
                <a:cs typeface="Arial" pitchFamily="34" charset="0"/>
              </a:rPr>
              <a:t> and if it is </a:t>
            </a:r>
            <a:r>
              <a:rPr lang="en-US" altLang="en-US" b="1" smtClean="0">
                <a:solidFill>
                  <a:srgbClr val="0000FF"/>
                </a:solidFill>
                <a:cs typeface="Arial" pitchFamily="34" charset="0"/>
              </a:rPr>
              <a:t>safe to test on humans</a:t>
            </a:r>
            <a:r>
              <a:rPr lang="en-US" altLang="en-US" b="1" smtClean="0">
                <a:cs typeface="Arial" pitchFamily="34" charset="0"/>
              </a:rPr>
              <a:t>.</a:t>
            </a:r>
          </a:p>
          <a:p>
            <a:pPr algn="l" rtl="0" eaLnBrk="1" hangingPunct="1"/>
            <a:endParaRPr lang="en-US" altLang="en-US" b="1" smtClean="0">
              <a:cs typeface="Arial" pitchFamily="34" charset="0"/>
            </a:endParaRPr>
          </a:p>
        </p:txBody>
      </p:sp>
      <p:pic>
        <p:nvPicPr>
          <p:cNvPr id="11271" name="Picture 7" descr="http://www.thetechherald.com/media/images/200925/2683268941_4e0f579968_1.jpg"/>
          <p:cNvPicPr>
            <a:picLocks noChangeAspect="1" noChangeArrowheads="1"/>
          </p:cNvPicPr>
          <p:nvPr/>
        </p:nvPicPr>
        <p:blipFill>
          <a:blip r:embed="rId2"/>
          <a:srcRect/>
          <a:stretch>
            <a:fillRect/>
          </a:stretch>
        </p:blipFill>
        <p:spPr bwMode="auto">
          <a:xfrm>
            <a:off x="2525713" y="4157663"/>
            <a:ext cx="3783012" cy="25225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767D35-9D5A-4A26-981D-E67DF91314E1}" type="datetime1">
              <a:rPr lang="en-US" altLang="en-US" sz="1400" smtClean="0">
                <a:solidFill>
                  <a:schemeClr val="tx1"/>
                </a:solidFill>
                <a:latin typeface="Arial" pitchFamily="34" charset="0"/>
                <a:cs typeface="Arial" pitchFamily="34" charset="0"/>
              </a:rPr>
              <a:pPr fontAlgn="base">
                <a:spcBef>
                  <a:spcPct val="0"/>
                </a:spcBef>
                <a:spcAft>
                  <a:spcPct val="0"/>
                </a:spcAft>
              </a:pPr>
              <a:t>9/8/2015</a:t>
            </a:fld>
            <a:endParaRPr lang="en-US" altLang="en-US" sz="1400" smtClean="0">
              <a:solidFill>
                <a:schemeClr val="tx1"/>
              </a:solidFill>
              <a:latin typeface="Arial" pitchFamily="34" charset="0"/>
              <a:cs typeface="Arial" pitchFamily="34" charset="0"/>
            </a:endParaRPr>
          </a:p>
        </p:txBody>
      </p:sp>
      <p:sp>
        <p:nvSpPr>
          <p:cNvPr id="12291"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z="1400" smtClean="0">
                <a:solidFill>
                  <a:schemeClr val="tx1"/>
                </a:solidFill>
                <a:latin typeface="Arial" pitchFamily="34" charset="0"/>
                <a:cs typeface="Arial" pitchFamily="34" charset="0"/>
              </a:rPr>
              <a:t>Wafaa - Preclinical Studies </a:t>
            </a:r>
          </a:p>
        </p:txBody>
      </p:sp>
      <p:sp>
        <p:nvSpPr>
          <p:cNvPr id="1229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330D78-166B-4661-BF35-4F9A83E061B6}" type="slidenum">
              <a:rPr lang="en-US" altLang="en-US" sz="1400" smtClean="0">
                <a:solidFill>
                  <a:schemeClr val="tx1"/>
                </a:solidFill>
                <a:latin typeface="Arial" pitchFamily="34" charset="0"/>
                <a:cs typeface="Arial" pitchFamily="34" charset="0"/>
              </a:rPr>
              <a:pPr fontAlgn="base">
                <a:spcBef>
                  <a:spcPct val="0"/>
                </a:spcBef>
                <a:spcAft>
                  <a:spcPct val="0"/>
                </a:spcAft>
              </a:pPr>
              <a:t>11</a:t>
            </a:fld>
            <a:endParaRPr lang="en-US" altLang="en-US" sz="1400" smtClean="0">
              <a:solidFill>
                <a:schemeClr val="tx1"/>
              </a:solidFill>
              <a:latin typeface="Arial" pitchFamily="34" charset="0"/>
              <a:cs typeface="Arial" pitchFamily="34" charset="0"/>
            </a:endParaRPr>
          </a:p>
        </p:txBody>
      </p:sp>
      <p:sp>
        <p:nvSpPr>
          <p:cNvPr id="3074" name="Rectangle 2"/>
          <p:cNvSpPr>
            <a:spLocks noGrp="1" noChangeArrowheads="1"/>
          </p:cNvSpPr>
          <p:nvPr>
            <p:ph type="title"/>
          </p:nvPr>
        </p:nvSpPr>
        <p:spPr>
          <a:xfrm>
            <a:off x="457200" y="304800"/>
            <a:ext cx="8229600" cy="1143000"/>
          </a:xfrm>
        </p:spPr>
        <p:txBody>
          <a:bodyPr/>
          <a:lstStyle/>
          <a:p>
            <a:pPr eaLnBrk="1" hangingPunct="1">
              <a:defRPr/>
            </a:pPr>
            <a:r>
              <a:rPr lang="en-US" altLang="en-US" b="1" u="sng" dirty="0" smtClean="0">
                <a:solidFill>
                  <a:srgbClr val="FF0000"/>
                </a:solidFill>
                <a:effectLst>
                  <a:outerShdw blurRad="38100" dist="38100" dir="2700000" algn="tl">
                    <a:srgbClr val="C0C0C0"/>
                  </a:outerShdw>
                </a:effectLst>
              </a:rPr>
              <a:t> </a:t>
            </a:r>
          </a:p>
        </p:txBody>
      </p:sp>
      <p:sp>
        <p:nvSpPr>
          <p:cNvPr id="7174" name="Rectangle 3"/>
          <p:cNvSpPr>
            <a:spLocks noGrp="1" noChangeArrowheads="1"/>
          </p:cNvSpPr>
          <p:nvPr>
            <p:ph type="body" idx="1"/>
          </p:nvPr>
        </p:nvSpPr>
        <p:spPr>
          <a:xfrm>
            <a:off x="0" y="188913"/>
            <a:ext cx="8964613" cy="4525962"/>
          </a:xfrm>
        </p:spPr>
        <p:txBody>
          <a:bodyPr/>
          <a:lstStyle/>
          <a:p>
            <a:pPr marL="0" indent="0" algn="ctr" eaLnBrk="1" hangingPunct="1">
              <a:buFont typeface="Arial" charset="0"/>
              <a:buNone/>
              <a:defRPr/>
            </a:pPr>
            <a:r>
              <a:rPr lang="en-US" altLang="en-US" sz="4000" b="1" u="sng" dirty="0" smtClean="0">
                <a:solidFill>
                  <a:srgbClr val="FF0000"/>
                </a:solidFill>
                <a:effectLst>
                  <a:outerShdw blurRad="38100" dist="38100" dir="2700000" algn="tl">
                    <a:srgbClr val="C0C0C0"/>
                  </a:outerShdw>
                </a:effectLst>
              </a:rPr>
              <a:t>Importance of pre-clinical</a:t>
            </a:r>
          </a:p>
          <a:p>
            <a:pPr marL="0" indent="0" algn="ctr" eaLnBrk="1" hangingPunct="1">
              <a:buFont typeface="Arial" charset="0"/>
              <a:buNone/>
              <a:defRPr/>
            </a:pPr>
            <a:r>
              <a:rPr lang="en-US" altLang="en-US" sz="4000" b="1" u="sng" dirty="0" smtClean="0">
                <a:solidFill>
                  <a:srgbClr val="FF0000"/>
                </a:solidFill>
                <a:effectLst>
                  <a:outerShdw blurRad="38100" dist="38100" dir="2700000" algn="tl">
                    <a:srgbClr val="C0C0C0"/>
                  </a:outerShdw>
                </a:effectLst>
              </a:rPr>
              <a:t> studies &amp; Clinical Trials</a:t>
            </a:r>
            <a:endParaRPr lang="en-US" altLang="en-US" sz="4000" dirty="0" smtClean="0"/>
          </a:p>
          <a:p>
            <a:pPr algn="l" rtl="0" eaLnBrk="1" hangingPunct="1">
              <a:buFont typeface="Arial" charset="0"/>
              <a:buChar char="•"/>
              <a:defRPr/>
            </a:pPr>
            <a:r>
              <a:rPr lang="en-US" altLang="en-US" b="1" dirty="0" smtClean="0"/>
              <a:t>Pre-Clinical Trials and Clinical Trials </a:t>
            </a:r>
            <a:r>
              <a:rPr lang="en-US" altLang="en-US" dirty="0" smtClean="0"/>
              <a:t>are the </a:t>
            </a:r>
            <a:r>
              <a:rPr lang="en-US" altLang="en-US" dirty="0" smtClean="0">
                <a:solidFill>
                  <a:srgbClr val="0066FF"/>
                </a:solidFill>
              </a:rPr>
              <a:t>processes by which scientists test drugs and </a:t>
            </a:r>
          </a:p>
          <a:p>
            <a:pPr marL="0" indent="0" algn="l" rtl="0" eaLnBrk="1" hangingPunct="1">
              <a:buFont typeface="Arial" charset="0"/>
              <a:buNone/>
              <a:defRPr/>
            </a:pPr>
            <a:r>
              <a:rPr lang="en-US" altLang="en-US" dirty="0" smtClean="0">
                <a:solidFill>
                  <a:srgbClr val="0066FF"/>
                </a:solidFill>
              </a:rPr>
              <a:t>   devices</a:t>
            </a:r>
            <a:r>
              <a:rPr lang="en-US" altLang="en-US" dirty="0" smtClean="0"/>
              <a:t> to see if they are</a:t>
            </a:r>
            <a:r>
              <a:rPr lang="en-US" altLang="en-US" dirty="0" smtClean="0">
                <a:solidFill>
                  <a:srgbClr val="FF0000"/>
                </a:solidFill>
              </a:rPr>
              <a:t> SAFE </a:t>
            </a:r>
            <a:r>
              <a:rPr lang="en-US" altLang="en-US" dirty="0" smtClean="0"/>
              <a:t>and</a:t>
            </a:r>
            <a:r>
              <a:rPr lang="en-US" altLang="en-US" dirty="0" smtClean="0">
                <a:solidFill>
                  <a:srgbClr val="FF0000"/>
                </a:solidFill>
              </a:rPr>
              <a:t> EFFECTIVE.</a:t>
            </a:r>
          </a:p>
          <a:p>
            <a:pPr algn="l" rtl="0" eaLnBrk="1" hangingPunct="1">
              <a:buFont typeface="Arial" charset="0"/>
              <a:buChar char="•"/>
              <a:defRPr/>
            </a:pPr>
            <a:r>
              <a:rPr lang="en-US" altLang="en-US" b="1" u="sng" dirty="0">
                <a:solidFill>
                  <a:srgbClr val="E727B5"/>
                </a:solidFill>
                <a:cs typeface="Arial" charset="0"/>
              </a:rPr>
              <a:t>It is mandatory </a:t>
            </a:r>
            <a:r>
              <a:rPr lang="en-US" altLang="en-US" dirty="0">
                <a:cs typeface="Arial" charset="0"/>
              </a:rPr>
              <a:t>to harmonize all aspects of drug according to the </a:t>
            </a:r>
            <a:r>
              <a:rPr lang="en-US" altLang="en-US" dirty="0">
                <a:solidFill>
                  <a:srgbClr val="0000FF"/>
                </a:solidFill>
                <a:cs typeface="Arial" charset="0"/>
              </a:rPr>
              <a:t>ethical principles</a:t>
            </a:r>
            <a:r>
              <a:rPr lang="en-US" altLang="en-US" dirty="0">
                <a:cs typeface="Arial" charset="0"/>
              </a:rPr>
              <a:t> of medicine and </a:t>
            </a:r>
            <a:r>
              <a:rPr lang="en-US" altLang="en-US" b="1" u="sng" dirty="0">
                <a:cs typeface="Arial" charset="0"/>
              </a:rPr>
              <a:t>animal protection</a:t>
            </a:r>
            <a:r>
              <a:rPr lang="en-US" altLang="en-US" dirty="0">
                <a:cs typeface="Arial" charset="0"/>
              </a:rPr>
              <a:t>.</a:t>
            </a:r>
          </a:p>
          <a:p>
            <a:pPr eaLnBrk="1" hangingPunct="1">
              <a:buFont typeface="Arial" charset="0"/>
              <a:buChar char="•"/>
              <a:defRPr/>
            </a:pPr>
            <a:endParaRPr lang="en-US" altLang="en-US" dirty="0" smtClean="0">
              <a:solidFill>
                <a:srgbClr val="FF0000"/>
              </a:solidFill>
            </a:endParaRPr>
          </a:p>
        </p:txBody>
      </p:sp>
      <p:sp>
        <p:nvSpPr>
          <p:cNvPr id="12295" name="Text Box 5"/>
          <p:cNvSpPr txBox="1">
            <a:spLocks noChangeArrowheads="1"/>
          </p:cNvSpPr>
          <p:nvPr/>
        </p:nvSpPr>
        <p:spPr bwMode="auto">
          <a:xfrm>
            <a:off x="2041525" y="3389313"/>
            <a:ext cx="184150" cy="366712"/>
          </a:xfrm>
          <a:prstGeom prst="rect">
            <a:avLst/>
          </a:prstGeom>
          <a:noFill/>
          <a:ln w="9525">
            <a:noFill/>
            <a:miter lim="800000"/>
            <a:headEnd/>
            <a:tailEnd/>
          </a:ln>
          <a:effectLst/>
        </p:spPr>
        <p:txBody>
          <a:bodyPr wrap="none">
            <a:spAutoFit/>
          </a:bodyPr>
          <a:lstStyle/>
          <a:p>
            <a:endParaRPr lang="en-US" altLang="en-US"/>
          </a:p>
        </p:txBody>
      </p:sp>
      <p:pic>
        <p:nvPicPr>
          <p:cNvPr id="12296" name="Picture 7" descr="300_11801">
					</p:cNvPr>
          <p:cNvPicPr>
            <a:picLocks noChangeAspect="1" noChangeArrowheads="1"/>
          </p:cNvPicPr>
          <p:nvPr/>
        </p:nvPicPr>
        <p:blipFill>
          <a:blip r:embed="rId4"/>
          <a:srcRect/>
          <a:stretch>
            <a:fillRect/>
          </a:stretch>
        </p:blipFill>
        <p:spPr bwMode="auto">
          <a:xfrm>
            <a:off x="6119813" y="4343400"/>
            <a:ext cx="2516187" cy="1924050"/>
          </a:xfrm>
          <a:prstGeom prst="rect">
            <a:avLst/>
          </a:prstGeom>
          <a:noFill/>
          <a:ln w="9525">
            <a:noFill/>
            <a:miter lim="800000"/>
            <a:headEnd/>
            <a:tailEnd/>
          </a:ln>
        </p:spPr>
      </p:pic>
      <p:pic>
        <p:nvPicPr>
          <p:cNvPr id="12297" name="Picture 11" descr="ANd9GcRRY4J6jXAcV9qqczoorkd8bLweWhvNjGuQt0fpSRY2WwnB7Y0DZg"/>
          <p:cNvPicPr>
            <a:picLocks noChangeAspect="1" noChangeArrowheads="1"/>
          </p:cNvPicPr>
          <p:nvPr/>
        </p:nvPicPr>
        <p:blipFill>
          <a:blip r:embed="rId5"/>
          <a:srcRect/>
          <a:stretch>
            <a:fillRect/>
          </a:stretch>
        </p:blipFill>
        <p:spPr bwMode="auto">
          <a:xfrm>
            <a:off x="3708400" y="4343400"/>
            <a:ext cx="2371725" cy="1933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457200" y="274638"/>
            <a:ext cx="8507413" cy="1143000"/>
          </a:xfrm>
        </p:spPr>
        <p:txBody>
          <a:bodyPr/>
          <a:lstStyle/>
          <a:p>
            <a:pPr>
              <a:defRPr/>
            </a:pPr>
            <a:r>
              <a:rPr lang="en-US" altLang="en-US" sz="4000" b="1" u="sng" dirty="0" smtClean="0">
                <a:solidFill>
                  <a:srgbClr val="FF0000"/>
                </a:solidFill>
                <a:effectLst>
                  <a:outerShdw blurRad="38100" dist="38100" dir="2700000" algn="tl">
                    <a:srgbClr val="C0C0C0"/>
                  </a:outerShdw>
                </a:effectLst>
                <a:cs typeface="Times New Roman" pitchFamily="18" charset="0"/>
              </a:rPr>
              <a:t>Current Situation of </a:t>
            </a:r>
            <a:br>
              <a:rPr lang="en-US" altLang="en-US" sz="4000" b="1" u="sng" dirty="0" smtClean="0">
                <a:solidFill>
                  <a:srgbClr val="FF0000"/>
                </a:solidFill>
                <a:effectLst>
                  <a:outerShdw blurRad="38100" dist="38100" dir="2700000" algn="tl">
                    <a:srgbClr val="C0C0C0"/>
                  </a:outerShdw>
                </a:effectLst>
                <a:cs typeface="Times New Roman" pitchFamily="18" charset="0"/>
              </a:rPr>
            </a:br>
            <a:r>
              <a:rPr lang="en-US" altLang="en-US" sz="4000" b="1" u="sng" dirty="0" smtClean="0">
                <a:solidFill>
                  <a:srgbClr val="FF0000"/>
                </a:solidFill>
                <a:effectLst>
                  <a:outerShdw blurRad="38100" dist="38100" dir="2700000" algn="tl">
                    <a:srgbClr val="C0C0C0"/>
                  </a:outerShdw>
                </a:effectLst>
                <a:cs typeface="Times New Roman" pitchFamily="18" charset="0"/>
              </a:rPr>
              <a:t>Research Ethics in Egypt</a:t>
            </a:r>
          </a:p>
        </p:txBody>
      </p:sp>
      <p:sp>
        <p:nvSpPr>
          <p:cNvPr id="13315" name="Rectangle 3"/>
          <p:cNvSpPr>
            <a:spLocks noGrp="1"/>
          </p:cNvSpPr>
          <p:nvPr>
            <p:ph type="body" idx="1"/>
          </p:nvPr>
        </p:nvSpPr>
        <p:spPr>
          <a:xfrm>
            <a:off x="468313" y="1700213"/>
            <a:ext cx="8434387" cy="4525962"/>
          </a:xfrm>
        </p:spPr>
        <p:txBody>
          <a:bodyPr/>
          <a:lstStyle/>
          <a:p>
            <a:pPr algn="l" rtl="0">
              <a:lnSpc>
                <a:spcPct val="90000"/>
              </a:lnSpc>
              <a:buFont typeface="Arial" charset="0"/>
              <a:buChar char="•"/>
              <a:defRPr/>
            </a:pPr>
            <a:r>
              <a:rPr lang="en-US" altLang="ko-KR" sz="3600" dirty="0" smtClean="0">
                <a:ea typeface="굴림" charset="-127"/>
                <a:cs typeface="Arial" charset="0"/>
              </a:rPr>
              <a:t>Since the </a:t>
            </a:r>
            <a:r>
              <a:rPr lang="en-US" altLang="ko-KR" sz="3600" b="1" dirty="0" smtClean="0">
                <a:solidFill>
                  <a:srgbClr val="1DEF40"/>
                </a:solidFill>
                <a:ea typeface="굴림" charset="-127"/>
                <a:cs typeface="Arial" charset="0"/>
              </a:rPr>
              <a:t>1980s</a:t>
            </a:r>
            <a:r>
              <a:rPr lang="en-US" altLang="ko-KR" sz="3600" dirty="0" smtClean="0">
                <a:ea typeface="굴림" charset="-127"/>
                <a:cs typeface="Arial" charset="0"/>
              </a:rPr>
              <a:t> Egypt has hosted a number of regional and international conferences, dealing with Research Ethics.</a:t>
            </a:r>
          </a:p>
          <a:p>
            <a:pPr marL="0" indent="0" algn="l" rtl="0">
              <a:lnSpc>
                <a:spcPct val="90000"/>
              </a:lnSpc>
              <a:buFont typeface="Arial" charset="0"/>
              <a:buNone/>
              <a:defRPr/>
            </a:pPr>
            <a:endParaRPr lang="en-US" altLang="ko-KR" sz="3600" dirty="0" smtClean="0">
              <a:ea typeface="굴림" charset="-127"/>
              <a:cs typeface="Arial" charset="0"/>
            </a:endParaRPr>
          </a:p>
          <a:p>
            <a:pPr algn="l" rtl="0">
              <a:lnSpc>
                <a:spcPct val="90000"/>
              </a:lnSpc>
              <a:buFont typeface="Arial" charset="0"/>
              <a:buChar char="•"/>
              <a:defRPr/>
            </a:pPr>
            <a:r>
              <a:rPr lang="en-US" altLang="ko-KR" sz="3600" dirty="0" smtClean="0">
                <a:ea typeface="굴림" charset="-127"/>
                <a:cs typeface="Arial" charset="0"/>
              </a:rPr>
              <a:t>several Egyptian universities and research centers </a:t>
            </a:r>
            <a:r>
              <a:rPr lang="en-US" altLang="ko-KR" sz="3600" dirty="0" smtClean="0">
                <a:solidFill>
                  <a:schemeClr val="hlink"/>
                </a:solidFill>
                <a:ea typeface="굴림" charset="-127"/>
                <a:cs typeface="Arial" charset="0"/>
              </a:rPr>
              <a:t>established ethical committees</a:t>
            </a:r>
            <a:r>
              <a:rPr lang="en-US" altLang="ko-KR" sz="3600" dirty="0" smtClean="0">
                <a:ea typeface="굴림" charset="-127"/>
                <a:cs typeface="Arial" charset="0"/>
              </a:rPr>
              <a:t> and they are very active in improving the quality of their performance through networking and training programs</a:t>
            </a:r>
          </a:p>
          <a:p>
            <a:pPr marL="0" indent="0" algn="l" rtl="0">
              <a:lnSpc>
                <a:spcPct val="90000"/>
              </a:lnSpc>
              <a:buFont typeface="Arial" charset="0"/>
              <a:buNone/>
              <a:defRPr/>
            </a:pPr>
            <a:r>
              <a:rPr lang="en-US" altLang="ko-KR" sz="3600" dirty="0" smtClean="0">
                <a:ea typeface="굴림" charset="-127"/>
                <a:cs typeface="Arial" charset="0"/>
              </a:rPr>
              <a:t> </a:t>
            </a:r>
            <a:endParaRPr lang="en-US" altLang="en-US" sz="3600" b="1" dirty="0" smtClean="0">
              <a:solidFill>
                <a:schemeClr val="accent2"/>
              </a:solidFill>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549275"/>
            <a:ext cx="8229600" cy="4525963"/>
          </a:xfrm>
        </p:spPr>
        <p:txBody>
          <a:bodyPr/>
          <a:lstStyle/>
          <a:p>
            <a:pPr algn="l" rtl="0">
              <a:lnSpc>
                <a:spcPct val="90000"/>
              </a:lnSpc>
              <a:buFont typeface="Arial" charset="0"/>
              <a:buChar char="•"/>
              <a:defRPr/>
            </a:pPr>
            <a:r>
              <a:rPr lang="en-US" altLang="ko-KR" sz="3600" dirty="0" smtClean="0">
                <a:ea typeface="굴림" charset="-127"/>
                <a:cs typeface="Arial" charset="0"/>
              </a:rPr>
              <a:t>A Project between </a:t>
            </a:r>
            <a:r>
              <a:rPr lang="en-US" altLang="ko-KR" sz="3600" dirty="0" smtClean="0">
                <a:solidFill>
                  <a:schemeClr val="hlink"/>
                </a:solidFill>
                <a:ea typeface="굴림" charset="-127"/>
                <a:cs typeface="Arial" charset="0"/>
              </a:rPr>
              <a:t>Egypt and Maryland University</a:t>
            </a:r>
            <a:r>
              <a:rPr lang="en-US" altLang="ko-KR" sz="3600" dirty="0" smtClean="0">
                <a:ea typeface="굴림" charset="-127"/>
                <a:cs typeface="Arial" charset="0"/>
              </a:rPr>
              <a:t>, USA was initiated in </a:t>
            </a:r>
            <a:r>
              <a:rPr lang="en-US" altLang="ko-KR" sz="3600" b="1" dirty="0" smtClean="0">
                <a:solidFill>
                  <a:srgbClr val="1DEF40"/>
                </a:solidFill>
                <a:ea typeface="굴림" charset="-127"/>
                <a:cs typeface="Arial" charset="0"/>
              </a:rPr>
              <a:t>2005- 2008</a:t>
            </a:r>
            <a:r>
              <a:rPr lang="en-US" altLang="ko-KR" sz="3600" dirty="0" smtClean="0">
                <a:ea typeface="굴림" charset="-127"/>
                <a:cs typeface="Arial" charset="0"/>
              </a:rPr>
              <a:t>  to train Egyptian Researchers on Research Ethics, about 40 Egyptians were trained.  </a:t>
            </a:r>
          </a:p>
          <a:p>
            <a:pPr marL="0" indent="0" algn="l" rtl="0">
              <a:lnSpc>
                <a:spcPct val="90000"/>
              </a:lnSpc>
              <a:buFont typeface="Arial" charset="0"/>
              <a:buNone/>
              <a:defRPr/>
            </a:pPr>
            <a:endParaRPr lang="en-US" altLang="en-US" sz="3600" dirty="0" smtClean="0">
              <a:solidFill>
                <a:schemeClr val="hlink"/>
              </a:solidFill>
              <a:cs typeface="Arial" charset="0"/>
            </a:endParaRPr>
          </a:p>
          <a:p>
            <a:pPr algn="l" rtl="0">
              <a:lnSpc>
                <a:spcPct val="90000"/>
              </a:lnSpc>
              <a:buFont typeface="Arial" charset="0"/>
              <a:buChar char="•"/>
              <a:defRPr/>
            </a:pPr>
            <a:r>
              <a:rPr lang="en-US" altLang="en-US" sz="3600" dirty="0" smtClean="0">
                <a:solidFill>
                  <a:schemeClr val="hlink"/>
                </a:solidFill>
                <a:cs typeface="Arial" charset="0"/>
              </a:rPr>
              <a:t>A law on biomedical research and clinical trial</a:t>
            </a:r>
            <a:r>
              <a:rPr lang="en-US" altLang="en-US" sz="3600" dirty="0" smtClean="0">
                <a:cs typeface="Arial" charset="0"/>
              </a:rPr>
              <a:t> is being prepared in Egypt by a committee of experts from the three Ministries: Health &amp; Population, High Education and Science and Technology. </a:t>
            </a:r>
            <a:r>
              <a:rPr lang="en-US" altLang="en-US" sz="3600" b="1" dirty="0" smtClean="0">
                <a:solidFill>
                  <a:srgbClr val="E727B5"/>
                </a:solidFill>
                <a:cs typeface="Arial" charset="0"/>
              </a:rPr>
              <a:t>We hope to have this law soon.</a:t>
            </a:r>
          </a:p>
          <a:p>
            <a:pPr>
              <a:buFont typeface="Arial" charset="0"/>
              <a:buChar cha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68313" y="0"/>
            <a:ext cx="8229600" cy="1143000"/>
          </a:xfrm>
        </p:spPr>
        <p:txBody>
          <a:bodyPr/>
          <a:lstStyle/>
          <a:p>
            <a:pPr>
              <a:defRPr/>
            </a:pPr>
            <a:r>
              <a:rPr lang="en-US" altLang="en-US" sz="4000" b="1" u="sng" smtClean="0">
                <a:solidFill>
                  <a:srgbClr val="FF0000"/>
                </a:solidFill>
                <a:effectLst>
                  <a:outerShdw blurRad="38100" dist="38100" dir="2700000" algn="tl">
                    <a:srgbClr val="C0C0C0"/>
                  </a:outerShdw>
                </a:effectLst>
                <a:cs typeface="Times New Roman" pitchFamily="18" charset="0"/>
              </a:rPr>
              <a:t/>
            </a:r>
            <a:br>
              <a:rPr lang="en-US" altLang="en-US" sz="4000" b="1" u="sng" smtClean="0">
                <a:solidFill>
                  <a:srgbClr val="FF0000"/>
                </a:solidFill>
                <a:effectLst>
                  <a:outerShdw blurRad="38100" dist="38100" dir="2700000" algn="tl">
                    <a:srgbClr val="C0C0C0"/>
                  </a:outerShdw>
                </a:effectLst>
                <a:cs typeface="Times New Roman" pitchFamily="18" charset="0"/>
              </a:rPr>
            </a:br>
            <a:r>
              <a:rPr lang="en-US" altLang="en-US" sz="4000" b="1" u="sng" smtClean="0">
                <a:solidFill>
                  <a:srgbClr val="FF0000"/>
                </a:solidFill>
                <a:effectLst>
                  <a:outerShdw blurRad="38100" dist="38100" dir="2700000" algn="tl">
                    <a:srgbClr val="C0C0C0"/>
                  </a:outerShdw>
                </a:effectLst>
                <a:cs typeface="Times New Roman" pitchFamily="18" charset="0"/>
              </a:rPr>
              <a:t> </a:t>
            </a:r>
            <a:r>
              <a:rPr lang="en-US" altLang="en-US" sz="2800" b="1" u="sng" smtClean="0">
                <a:solidFill>
                  <a:srgbClr val="FF0000"/>
                </a:solidFill>
                <a:effectLst>
                  <a:outerShdw blurRad="38100" dist="38100" dir="2700000" algn="tl">
                    <a:srgbClr val="C0C0C0"/>
                  </a:outerShdw>
                </a:effectLst>
                <a:cs typeface="Times New Roman" pitchFamily="18" charset="0"/>
              </a:rPr>
              <a:t>Current Situation of Research Ethics in Egypt</a:t>
            </a:r>
            <a:r>
              <a:rPr lang="en-US" altLang="en-US" sz="4000" b="1" u="sng" smtClean="0">
                <a:solidFill>
                  <a:srgbClr val="FF0000"/>
                </a:solidFill>
                <a:effectLst>
                  <a:outerShdw blurRad="38100" dist="38100" dir="2700000" algn="tl">
                    <a:srgbClr val="C0C0C0"/>
                  </a:outerShdw>
                </a:effectLst>
                <a:cs typeface="Times New Roman" pitchFamily="18" charset="0"/>
              </a:rPr>
              <a:t> Guidelines and Laws in Egypt</a:t>
            </a:r>
          </a:p>
        </p:txBody>
      </p:sp>
      <p:sp>
        <p:nvSpPr>
          <p:cNvPr id="15363" name="Rectangle 3"/>
          <p:cNvSpPr>
            <a:spLocks noGrp="1"/>
          </p:cNvSpPr>
          <p:nvPr>
            <p:ph type="body" idx="1"/>
          </p:nvPr>
        </p:nvSpPr>
        <p:spPr>
          <a:xfrm>
            <a:off x="468313" y="1628775"/>
            <a:ext cx="8229600" cy="5068888"/>
          </a:xfrm>
        </p:spPr>
        <p:txBody>
          <a:bodyPr/>
          <a:lstStyle/>
          <a:p>
            <a:pPr algn="l" rtl="0"/>
            <a:r>
              <a:rPr lang="en-US" altLang="en-US" sz="2800" smtClean="0">
                <a:cs typeface="Arial" pitchFamily="34" charset="0"/>
              </a:rPr>
              <a:t>Although there are </a:t>
            </a:r>
            <a:r>
              <a:rPr lang="en-US" altLang="en-US" sz="2800" smtClean="0">
                <a:solidFill>
                  <a:schemeClr val="hlink"/>
                </a:solidFill>
                <a:cs typeface="Arial" pitchFamily="34" charset="0"/>
              </a:rPr>
              <a:t>no national regulations</a:t>
            </a:r>
            <a:r>
              <a:rPr lang="en-US" altLang="en-US" sz="2800" smtClean="0">
                <a:cs typeface="Arial" pitchFamily="34" charset="0"/>
              </a:rPr>
              <a:t> for ethics in Egypt, there are two general documents that contain some paragraphs about research ethics: </a:t>
            </a:r>
          </a:p>
          <a:p>
            <a:pPr algn="l" rtl="0">
              <a:buFont typeface="Arial" pitchFamily="34" charset="0"/>
              <a:buNone/>
            </a:pPr>
            <a:r>
              <a:rPr lang="en-US" altLang="en-US" sz="2800" smtClean="0">
                <a:cs typeface="Arial" pitchFamily="34" charset="0"/>
              </a:rPr>
              <a:t>    - The </a:t>
            </a:r>
            <a:r>
              <a:rPr lang="en-US" altLang="en-US" sz="2800" smtClean="0">
                <a:solidFill>
                  <a:schemeClr val="hlink"/>
                </a:solidFill>
                <a:cs typeface="Arial" pitchFamily="34" charset="0"/>
              </a:rPr>
              <a:t>Egypt Constitution </a:t>
            </a:r>
            <a:r>
              <a:rPr lang="en-US" altLang="en-US" sz="2800" b="1" smtClean="0">
                <a:solidFill>
                  <a:srgbClr val="E727B5"/>
                </a:solidFill>
                <a:cs typeface="Arial" pitchFamily="34" charset="0"/>
              </a:rPr>
              <a:t>2014</a:t>
            </a:r>
            <a:r>
              <a:rPr lang="en-US" altLang="en-US" sz="2800" smtClean="0">
                <a:cs typeface="Arial" pitchFamily="34" charset="0"/>
              </a:rPr>
              <a:t>, Articles </a:t>
            </a:r>
            <a:r>
              <a:rPr lang="en-US" altLang="en-US" sz="2800" b="1" smtClean="0">
                <a:solidFill>
                  <a:srgbClr val="E727B5"/>
                </a:solidFill>
                <a:cs typeface="Arial" pitchFamily="34" charset="0"/>
              </a:rPr>
              <a:t>51&amp;60</a:t>
            </a:r>
          </a:p>
          <a:p>
            <a:pPr algn="l" rtl="0">
              <a:buFont typeface="Arial" pitchFamily="34" charset="0"/>
              <a:buNone/>
            </a:pPr>
            <a:r>
              <a:rPr lang="en-US" altLang="en-US" sz="2800" smtClean="0">
                <a:cs typeface="Arial" pitchFamily="34" charset="0"/>
              </a:rPr>
              <a:t>    - Profession </a:t>
            </a:r>
            <a:r>
              <a:rPr lang="en-US" altLang="en-US" sz="2800" smtClean="0">
                <a:solidFill>
                  <a:schemeClr val="hlink"/>
                </a:solidFill>
                <a:cs typeface="Arial" pitchFamily="34" charset="0"/>
              </a:rPr>
              <a:t>Ethics Regulations</a:t>
            </a:r>
            <a:r>
              <a:rPr lang="en-US" altLang="en-US" sz="2800" smtClean="0">
                <a:cs typeface="Arial" pitchFamily="34" charset="0"/>
              </a:rPr>
              <a:t> issued by the </a:t>
            </a:r>
            <a:r>
              <a:rPr lang="en-US" altLang="en-US" sz="2800" smtClean="0">
                <a:solidFill>
                  <a:schemeClr val="hlink"/>
                </a:solidFill>
                <a:cs typeface="Arial" pitchFamily="34" charset="0"/>
              </a:rPr>
              <a:t>Minister of Health</a:t>
            </a:r>
            <a:r>
              <a:rPr lang="en-US" altLang="en-US" sz="2800" smtClean="0">
                <a:cs typeface="Arial" pitchFamily="34" charset="0"/>
              </a:rPr>
              <a:t> </a:t>
            </a:r>
            <a:r>
              <a:rPr lang="en-US" altLang="en-US" sz="2800" smtClean="0">
                <a:solidFill>
                  <a:schemeClr val="hlink"/>
                </a:solidFill>
                <a:cs typeface="Arial" pitchFamily="34" charset="0"/>
              </a:rPr>
              <a:t>&amp; Population</a:t>
            </a:r>
            <a:r>
              <a:rPr lang="en-US" altLang="en-US" sz="2800" smtClean="0">
                <a:cs typeface="Arial" pitchFamily="34" charset="0"/>
              </a:rPr>
              <a:t> No. 238/</a:t>
            </a:r>
            <a:r>
              <a:rPr lang="en-US" altLang="en-US" sz="2800" b="1" smtClean="0">
                <a:solidFill>
                  <a:srgbClr val="1DEF40"/>
                </a:solidFill>
                <a:cs typeface="Arial" pitchFamily="34" charset="0"/>
              </a:rPr>
              <a:t>2003</a:t>
            </a:r>
            <a:r>
              <a:rPr lang="en-US" altLang="en-US" sz="2800" smtClean="0">
                <a:cs typeface="Arial" pitchFamily="34" charset="0"/>
              </a:rPr>
              <a:t>, Articles 52–6121.</a:t>
            </a:r>
          </a:p>
          <a:p>
            <a:pPr algn="l" rtl="0"/>
            <a:r>
              <a:rPr lang="en-US" altLang="en-US" sz="2800" smtClean="0">
                <a:cs typeface="Arial" pitchFamily="34" charset="0"/>
              </a:rPr>
              <a:t>The </a:t>
            </a:r>
            <a:r>
              <a:rPr lang="en-US" altLang="en-US" sz="2800" smtClean="0">
                <a:solidFill>
                  <a:schemeClr val="hlink"/>
                </a:solidFill>
                <a:cs typeface="Arial" pitchFamily="34" charset="0"/>
              </a:rPr>
              <a:t>Declaration of Helsinki</a:t>
            </a:r>
            <a:r>
              <a:rPr lang="en-US" altLang="en-US" sz="2800" smtClean="0">
                <a:cs typeface="Arial" pitchFamily="34" charset="0"/>
              </a:rPr>
              <a:t> is one of the most widely known and accepted guideline documents for research ethics committees in Egypt.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79425" y="228600"/>
            <a:ext cx="8229600" cy="1143000"/>
          </a:xfrm>
        </p:spPr>
        <p:txBody>
          <a:bodyPr>
            <a:normAutofit fontScale="90000"/>
          </a:bodyPr>
          <a:lstStyle/>
          <a:p>
            <a:pPr>
              <a:defRPr/>
            </a:pPr>
            <a:r>
              <a:rPr lang="ar-EG" altLang="en-US" b="1" u="sng" dirty="0" smtClean="0">
                <a:solidFill>
                  <a:srgbClr val="FF0000"/>
                </a:solidFill>
                <a:effectLst>
                  <a:outerShdw blurRad="38100" dist="38100" dir="2700000" algn="tl">
                    <a:srgbClr val="000000">
                      <a:alpha val="43137"/>
                    </a:srgbClr>
                  </a:outerShdw>
                </a:effectLst>
                <a:latin typeface="Times New Roman" pitchFamily="18" charset="0"/>
              </a:rPr>
              <a:t>المبادىء العامة لأخلاقيات البحوث الطبية </a:t>
            </a:r>
            <a:r>
              <a:rPr lang="ar-EG" altLang="en-US" sz="4000" b="1" u="sng" dirty="0" smtClean="0">
                <a:solidFill>
                  <a:srgbClr val="FF0000"/>
                </a:solidFill>
                <a:effectLst>
                  <a:outerShdw blurRad="38100" dist="38100" dir="2700000" algn="tl">
                    <a:srgbClr val="000000">
                      <a:alpha val="43137"/>
                    </a:srgbClr>
                  </a:outerShdw>
                </a:effectLst>
                <a:latin typeface="Times New Roman" pitchFamily="18" charset="0"/>
              </a:rPr>
              <a:t/>
            </a:r>
            <a:br>
              <a:rPr lang="ar-EG" altLang="en-US" sz="4000" b="1" u="sng" dirty="0" smtClean="0">
                <a:solidFill>
                  <a:srgbClr val="FF0000"/>
                </a:solidFill>
                <a:effectLst>
                  <a:outerShdw blurRad="38100" dist="38100" dir="2700000" algn="tl">
                    <a:srgbClr val="000000">
                      <a:alpha val="43137"/>
                    </a:srgbClr>
                  </a:outerShdw>
                </a:effectLst>
                <a:latin typeface="Times New Roman" pitchFamily="18" charset="0"/>
              </a:rPr>
            </a:br>
            <a:r>
              <a:rPr lang="en-US" altLang="en-US" sz="3200" b="1" u="sng"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Principles of Medical Research Ethics</a:t>
            </a:r>
            <a:endParaRPr lang="en-US" altLang="en-US" sz="3600" b="1" u="sng" dirty="0">
              <a:solidFill>
                <a:srgbClr val="FF0000"/>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468313" y="1916113"/>
            <a:ext cx="8229600" cy="4525962"/>
          </a:xfrm>
        </p:spPr>
        <p:txBody>
          <a:bodyPr/>
          <a:lstStyle/>
          <a:p>
            <a:endParaRPr lang="en-US" altLang="en-US" b="1" smtClean="0">
              <a:solidFill>
                <a:srgbClr val="0000FF"/>
              </a:solidFill>
              <a:cs typeface="Arial" pitchFamily="34" charset="0"/>
            </a:endParaRPr>
          </a:p>
          <a:p>
            <a:pPr>
              <a:buFontTx/>
              <a:buNone/>
            </a:pPr>
            <a:endParaRPr lang="en-US" altLang="en-US" b="1" smtClean="0">
              <a:solidFill>
                <a:srgbClr val="0000FF"/>
              </a:solidFill>
              <a:cs typeface="Arial" pitchFamily="34" charset="0"/>
            </a:endParaRPr>
          </a:p>
          <a:p>
            <a:endParaRPr lang="en-US" altLang="en-US" b="1" smtClean="0">
              <a:solidFill>
                <a:srgbClr val="0000FF"/>
              </a:solidFill>
              <a:cs typeface="Arial" pitchFamily="34" charset="0"/>
            </a:endParaRPr>
          </a:p>
          <a:p>
            <a:pPr>
              <a:buFontTx/>
              <a:buNone/>
            </a:pPr>
            <a:endParaRPr lang="en-US" altLang="en-US" b="1" smtClean="0">
              <a:solidFill>
                <a:srgbClr val="0000FF"/>
              </a:solidFill>
              <a:cs typeface="Arial" pitchFamily="34" charset="0"/>
            </a:endParaRPr>
          </a:p>
        </p:txBody>
      </p:sp>
      <p:sp>
        <p:nvSpPr>
          <p:cNvPr id="89092" name="Rectangle 4"/>
          <p:cNvSpPr>
            <a:spLocks noChangeArrowheads="1"/>
          </p:cNvSpPr>
          <p:nvPr/>
        </p:nvSpPr>
        <p:spPr bwMode="auto">
          <a:xfrm>
            <a:off x="755650" y="2133600"/>
            <a:ext cx="2232025" cy="1800225"/>
          </a:xfrm>
          <a:prstGeom prst="rect">
            <a:avLst/>
          </a:prstGeom>
          <a:solidFill>
            <a:srgbClr val="FFFFCC"/>
          </a:solidFill>
          <a:ln w="9525">
            <a:solidFill>
              <a:schemeClr val="tx1"/>
            </a:solidFill>
            <a:miter lim="800000"/>
            <a:headEnd/>
            <a:tailEnd/>
          </a:ln>
          <a:effectLst/>
        </p:spPr>
        <p:txBody>
          <a:bodyPr wrap="none" anchor="ctr"/>
          <a:lstStyle/>
          <a:p>
            <a:pPr algn="ctr">
              <a:spcBef>
                <a:spcPct val="20000"/>
              </a:spcBef>
              <a:defRPr/>
            </a:pPr>
            <a:r>
              <a:rPr lang="en-US" altLang="en-US" sz="2400" b="1" dirty="0">
                <a:solidFill>
                  <a:srgbClr val="FF0000"/>
                </a:solidFill>
                <a:effectLst>
                  <a:outerShdw blurRad="38100" dist="38100" dir="2700000" algn="tl">
                    <a:srgbClr val="000000"/>
                  </a:outerShdw>
                </a:effectLst>
                <a:latin typeface="Arial" charset="0"/>
                <a:cs typeface="Arial" charset="0"/>
              </a:rPr>
              <a:t>(1)</a:t>
            </a:r>
          </a:p>
          <a:p>
            <a:pPr algn="ctr">
              <a:spcBef>
                <a:spcPct val="20000"/>
              </a:spcBef>
              <a:defRPr/>
            </a:pPr>
            <a:r>
              <a:rPr lang="ar-EG" altLang="en-US" sz="2400" b="1" dirty="0">
                <a:solidFill>
                  <a:srgbClr val="0000FF"/>
                </a:solidFill>
                <a:latin typeface="Arial" charset="0"/>
                <a:cs typeface="Arial" charset="0"/>
              </a:rPr>
              <a:t> </a:t>
            </a:r>
            <a:r>
              <a:rPr lang="ar-EG" altLang="en-US" sz="3200" b="1" dirty="0">
                <a:solidFill>
                  <a:srgbClr val="0000FF"/>
                </a:solidFill>
                <a:latin typeface="Arial" charset="0"/>
                <a:cs typeface="Arial" charset="0"/>
              </a:rPr>
              <a:t>حـق الاختيـار</a:t>
            </a:r>
          </a:p>
          <a:p>
            <a:pPr algn="ctr">
              <a:spcBef>
                <a:spcPct val="20000"/>
              </a:spcBef>
              <a:defRPr/>
            </a:pPr>
            <a:r>
              <a:rPr lang="en-US" altLang="en-US" sz="3200" b="1" dirty="0">
                <a:solidFill>
                  <a:srgbClr val="0000FF"/>
                </a:solidFill>
                <a:latin typeface="Arial" charset="0"/>
                <a:cs typeface="Arial" charset="0"/>
              </a:rPr>
              <a:t>Autonomy</a:t>
            </a:r>
            <a:endParaRPr lang="ar-EG" altLang="en-US" sz="3200" b="1" dirty="0">
              <a:solidFill>
                <a:srgbClr val="0000FF"/>
              </a:solidFill>
              <a:latin typeface="Arial" charset="0"/>
              <a:cs typeface="Arial" charset="0"/>
            </a:endParaRPr>
          </a:p>
          <a:p>
            <a:pPr algn="ctr">
              <a:defRPr/>
            </a:pPr>
            <a:endParaRPr lang="en-US" altLang="en-US" sz="2400" b="1" dirty="0">
              <a:solidFill>
                <a:srgbClr val="FF0000"/>
              </a:solidFill>
              <a:effectLst>
                <a:outerShdw blurRad="38100" dist="38100" dir="2700000" algn="tl">
                  <a:srgbClr val="000000"/>
                </a:outerShdw>
              </a:effectLst>
              <a:latin typeface="Arial" charset="0"/>
              <a:cs typeface="Arial" charset="0"/>
            </a:endParaRPr>
          </a:p>
        </p:txBody>
      </p:sp>
      <p:sp>
        <p:nvSpPr>
          <p:cNvPr id="89093" name="Rectangle 5"/>
          <p:cNvSpPr>
            <a:spLocks noChangeArrowheads="1"/>
          </p:cNvSpPr>
          <p:nvPr/>
        </p:nvSpPr>
        <p:spPr bwMode="auto">
          <a:xfrm>
            <a:off x="6078538" y="3505200"/>
            <a:ext cx="2590800" cy="1508125"/>
          </a:xfrm>
          <a:prstGeom prst="rect">
            <a:avLst/>
          </a:prstGeom>
          <a:solidFill>
            <a:srgbClr val="FFFFCC"/>
          </a:solidFill>
          <a:ln w="9525">
            <a:solidFill>
              <a:schemeClr val="tx1"/>
            </a:solidFill>
            <a:miter lim="800000"/>
            <a:headEnd/>
            <a:tailEnd/>
          </a:ln>
          <a:effectLst/>
        </p:spPr>
        <p:txBody>
          <a:bodyPr wrap="none" anchor="ctr"/>
          <a:lstStyle/>
          <a:p>
            <a:pPr algn="ctr">
              <a:defRPr/>
            </a:pPr>
            <a:endParaRPr lang="en-US" altLang="en-US" sz="2400" b="1" dirty="0">
              <a:solidFill>
                <a:srgbClr val="FF0000"/>
              </a:solidFill>
              <a:effectLst>
                <a:outerShdw blurRad="38100" dist="38100" dir="2700000" algn="tl">
                  <a:srgbClr val="000000"/>
                </a:outerShdw>
              </a:effectLst>
              <a:latin typeface="Arial" charset="0"/>
              <a:cs typeface="Arial" charset="0"/>
            </a:endParaRPr>
          </a:p>
          <a:p>
            <a:pPr algn="ctr">
              <a:defRPr/>
            </a:pPr>
            <a:r>
              <a:rPr lang="en-US" altLang="en-US" sz="2400" b="1" dirty="0">
                <a:solidFill>
                  <a:srgbClr val="FF0000"/>
                </a:solidFill>
                <a:effectLst>
                  <a:outerShdw blurRad="38100" dist="38100" dir="2700000" algn="tl">
                    <a:srgbClr val="000000"/>
                  </a:outerShdw>
                </a:effectLst>
                <a:latin typeface="Arial" charset="0"/>
                <a:cs typeface="Arial" charset="0"/>
              </a:rPr>
              <a:t>(3)</a:t>
            </a:r>
          </a:p>
          <a:p>
            <a:pPr algn="ctr">
              <a:lnSpc>
                <a:spcPct val="80000"/>
              </a:lnSpc>
              <a:spcBef>
                <a:spcPct val="20000"/>
              </a:spcBef>
              <a:defRPr/>
            </a:pPr>
            <a:r>
              <a:rPr lang="ar-EG" altLang="en-US" sz="3200" b="1" dirty="0">
                <a:solidFill>
                  <a:srgbClr val="0000FF"/>
                </a:solidFill>
                <a:latin typeface="Arial" charset="0"/>
                <a:cs typeface="Arial" charset="0"/>
              </a:rPr>
              <a:t>العــد ل</a:t>
            </a:r>
            <a:endParaRPr lang="en-US" altLang="en-US" sz="3200" b="1" dirty="0">
              <a:solidFill>
                <a:srgbClr val="0000FF"/>
              </a:solidFill>
              <a:latin typeface="Arial" charset="0"/>
              <a:cs typeface="Arial" charset="0"/>
            </a:endParaRPr>
          </a:p>
          <a:p>
            <a:pPr algn="ctr">
              <a:lnSpc>
                <a:spcPct val="80000"/>
              </a:lnSpc>
              <a:spcBef>
                <a:spcPct val="20000"/>
              </a:spcBef>
              <a:defRPr/>
            </a:pPr>
            <a:r>
              <a:rPr lang="en-US" altLang="en-US" sz="3200" b="1" dirty="0">
                <a:solidFill>
                  <a:srgbClr val="0000FF"/>
                </a:solidFill>
                <a:latin typeface="Arial" charset="0"/>
                <a:cs typeface="Arial" charset="0"/>
              </a:rPr>
              <a:t>Justice</a:t>
            </a:r>
            <a:r>
              <a:rPr lang="ar-EG" altLang="en-US" sz="3200" b="1" dirty="0">
                <a:solidFill>
                  <a:srgbClr val="0000FF"/>
                </a:solidFill>
                <a:latin typeface="Arial" charset="0"/>
                <a:cs typeface="Arial" charset="0"/>
              </a:rPr>
              <a:t> </a:t>
            </a:r>
            <a:endParaRPr lang="en-US" altLang="en-US" sz="3200" b="1" dirty="0">
              <a:solidFill>
                <a:srgbClr val="0000FF"/>
              </a:solidFill>
              <a:latin typeface="Arial" charset="0"/>
              <a:cs typeface="Arial" charset="0"/>
            </a:endParaRPr>
          </a:p>
          <a:p>
            <a:pPr algn="ctr">
              <a:defRPr/>
            </a:pPr>
            <a:endParaRPr lang="en-US" altLang="en-US" sz="2000" dirty="0">
              <a:latin typeface="Arial" charset="0"/>
              <a:cs typeface="Arial" charset="0"/>
            </a:endParaRPr>
          </a:p>
          <a:p>
            <a:pPr algn="ctr">
              <a:defRPr/>
            </a:pPr>
            <a:endParaRPr lang="en-US" altLang="en-US" sz="2000" b="1" dirty="0">
              <a:solidFill>
                <a:srgbClr val="0000FF"/>
              </a:solidFill>
              <a:latin typeface="Arial" charset="0"/>
              <a:cs typeface="Arial" charset="0"/>
            </a:endParaRPr>
          </a:p>
        </p:txBody>
      </p:sp>
      <p:sp>
        <p:nvSpPr>
          <p:cNvPr id="89094" name="Rectangle 6"/>
          <p:cNvSpPr>
            <a:spLocks noChangeArrowheads="1"/>
          </p:cNvSpPr>
          <p:nvPr/>
        </p:nvSpPr>
        <p:spPr bwMode="auto">
          <a:xfrm>
            <a:off x="3132138" y="2935288"/>
            <a:ext cx="2592387" cy="1981200"/>
          </a:xfrm>
          <a:prstGeom prst="rect">
            <a:avLst/>
          </a:prstGeom>
          <a:solidFill>
            <a:srgbClr val="FFFFCC"/>
          </a:solidFill>
          <a:ln w="9525">
            <a:solidFill>
              <a:schemeClr val="tx1"/>
            </a:solidFill>
            <a:miter lim="800000"/>
            <a:headEnd/>
            <a:tailEnd/>
          </a:ln>
          <a:effectLst/>
        </p:spPr>
        <p:txBody>
          <a:bodyPr wrap="none" anchor="ctr"/>
          <a:lstStyle/>
          <a:p>
            <a:pPr algn="ctr">
              <a:spcBef>
                <a:spcPct val="20000"/>
              </a:spcBef>
              <a:defRPr/>
            </a:pPr>
            <a:r>
              <a:rPr lang="en-US" altLang="en-US" sz="2400" b="1" dirty="0">
                <a:solidFill>
                  <a:srgbClr val="FF0000"/>
                </a:solidFill>
                <a:effectLst>
                  <a:outerShdw blurRad="38100" dist="38100" dir="2700000" algn="tl">
                    <a:srgbClr val="000000"/>
                  </a:outerShdw>
                </a:effectLst>
                <a:latin typeface="Arial" charset="0"/>
                <a:cs typeface="Arial" charset="0"/>
              </a:rPr>
              <a:t>(2)</a:t>
            </a:r>
          </a:p>
          <a:p>
            <a:pPr algn="ctr">
              <a:spcBef>
                <a:spcPct val="20000"/>
              </a:spcBef>
              <a:defRPr/>
            </a:pPr>
            <a:r>
              <a:rPr lang="ar-EG" altLang="en-US" sz="2800" b="1" dirty="0">
                <a:solidFill>
                  <a:srgbClr val="0000FF"/>
                </a:solidFill>
                <a:latin typeface="Arial" charset="0"/>
                <a:cs typeface="Arial" charset="0"/>
              </a:rPr>
              <a:t> المنفعة والاحســـان</a:t>
            </a:r>
          </a:p>
          <a:p>
            <a:pPr algn="ctr">
              <a:spcBef>
                <a:spcPct val="20000"/>
              </a:spcBef>
              <a:defRPr/>
            </a:pPr>
            <a:r>
              <a:rPr lang="en-US" altLang="en-US" sz="2400" b="1" dirty="0">
                <a:solidFill>
                  <a:srgbClr val="0000FF"/>
                </a:solidFill>
                <a:latin typeface="Arial" charset="0"/>
                <a:cs typeface="Arial" charset="0"/>
              </a:rPr>
              <a:t>Beneficence Non-</a:t>
            </a:r>
          </a:p>
          <a:p>
            <a:pPr algn="ctr">
              <a:spcBef>
                <a:spcPct val="20000"/>
              </a:spcBef>
              <a:defRPr/>
            </a:pPr>
            <a:r>
              <a:rPr lang="en-US" altLang="en-US" sz="2400" b="1" dirty="0">
                <a:solidFill>
                  <a:srgbClr val="0000FF"/>
                </a:solidFill>
                <a:latin typeface="Arial" charset="0"/>
                <a:cs typeface="Arial" charset="0"/>
              </a:rPr>
              <a:t> </a:t>
            </a:r>
            <a:r>
              <a:rPr lang="en-US" altLang="en-US" sz="2400" b="1" dirty="0" err="1">
                <a:solidFill>
                  <a:srgbClr val="0000FF"/>
                </a:solidFill>
                <a:latin typeface="Arial" charset="0"/>
                <a:cs typeface="Arial" charset="0"/>
              </a:rPr>
              <a:t>malifecence</a:t>
            </a:r>
            <a:endParaRPr lang="en-US" altLang="en-US" sz="2400" b="1" dirty="0">
              <a:solidFill>
                <a:srgbClr val="FF0000"/>
              </a:solidFill>
              <a:effectLst>
                <a:outerShdw blurRad="38100" dist="38100" dir="2700000" algn="tl">
                  <a:srgbClr val="000000"/>
                </a:outerShdw>
              </a:effectLst>
              <a:latin typeface="Arial" charset="0"/>
              <a:cs typeface="Arial" charset="0"/>
            </a:endParaRPr>
          </a:p>
        </p:txBody>
      </p:sp>
      <p:sp>
        <p:nvSpPr>
          <p:cNvPr id="16391" name="Line 7"/>
          <p:cNvSpPr>
            <a:spLocks noChangeShapeType="1"/>
          </p:cNvSpPr>
          <p:nvPr/>
        </p:nvSpPr>
        <p:spPr bwMode="auto">
          <a:xfrm>
            <a:off x="1835150" y="1371600"/>
            <a:ext cx="0" cy="617538"/>
          </a:xfrm>
          <a:prstGeom prst="line">
            <a:avLst/>
          </a:prstGeom>
          <a:noFill/>
          <a:ln w="57150">
            <a:solidFill>
              <a:srgbClr val="FF0066"/>
            </a:solidFill>
            <a:round/>
            <a:headEnd/>
            <a:tailEnd type="triangle" w="med" len="med"/>
          </a:ln>
          <a:effectLst/>
        </p:spPr>
        <p:txBody>
          <a:bodyPr/>
          <a:lstStyle/>
          <a:p>
            <a:endParaRPr lang="ar-EG"/>
          </a:p>
        </p:txBody>
      </p:sp>
      <p:sp>
        <p:nvSpPr>
          <p:cNvPr id="16392" name="Line 8"/>
          <p:cNvSpPr>
            <a:spLocks noChangeShapeType="1"/>
          </p:cNvSpPr>
          <p:nvPr/>
        </p:nvSpPr>
        <p:spPr bwMode="auto">
          <a:xfrm>
            <a:off x="4284663" y="1371600"/>
            <a:ext cx="0" cy="1447800"/>
          </a:xfrm>
          <a:prstGeom prst="line">
            <a:avLst/>
          </a:prstGeom>
          <a:noFill/>
          <a:ln w="57150">
            <a:solidFill>
              <a:srgbClr val="FF0066"/>
            </a:solidFill>
            <a:round/>
            <a:headEnd/>
            <a:tailEnd type="triangle" w="med" len="med"/>
          </a:ln>
          <a:effectLst/>
        </p:spPr>
        <p:txBody>
          <a:bodyPr/>
          <a:lstStyle/>
          <a:p>
            <a:endParaRPr lang="ar-EG"/>
          </a:p>
        </p:txBody>
      </p:sp>
      <p:sp>
        <p:nvSpPr>
          <p:cNvPr id="16393" name="Line 9"/>
          <p:cNvSpPr>
            <a:spLocks noChangeShapeType="1"/>
          </p:cNvSpPr>
          <p:nvPr/>
        </p:nvSpPr>
        <p:spPr bwMode="auto">
          <a:xfrm>
            <a:off x="7451725" y="1371600"/>
            <a:ext cx="0" cy="2057400"/>
          </a:xfrm>
          <a:prstGeom prst="line">
            <a:avLst/>
          </a:prstGeom>
          <a:noFill/>
          <a:ln w="57150">
            <a:solidFill>
              <a:srgbClr val="FF0066"/>
            </a:solidFill>
            <a:round/>
            <a:headEnd/>
            <a:tailEnd type="triangle" w="med" len="med"/>
          </a:ln>
          <a:effectLst/>
        </p:spPr>
        <p:txBody>
          <a:bodyPr/>
          <a:lstStyle/>
          <a:p>
            <a:endParaRPr lang="ar-EG"/>
          </a:p>
        </p:txBody>
      </p:sp>
      <p:sp>
        <p:nvSpPr>
          <p:cNvPr id="16394" name="Rectangle 1"/>
          <p:cNvSpPr>
            <a:spLocks noChangeArrowheads="1"/>
          </p:cNvSpPr>
          <p:nvPr/>
        </p:nvSpPr>
        <p:spPr bwMode="auto">
          <a:xfrm>
            <a:off x="665163" y="4200525"/>
            <a:ext cx="2287587" cy="1239838"/>
          </a:xfrm>
          <a:prstGeom prst="rect">
            <a:avLst/>
          </a:prstGeom>
          <a:noFill/>
          <a:ln w="9525">
            <a:noFill/>
            <a:miter lim="800000"/>
            <a:headEnd/>
            <a:tailEnd/>
          </a:ln>
        </p:spPr>
        <p:txBody>
          <a:bodyPr>
            <a:spAutoFit/>
          </a:bodyPr>
          <a:lstStyle/>
          <a:p>
            <a:pPr algn="ctr">
              <a:lnSpc>
                <a:spcPct val="75000"/>
              </a:lnSpc>
              <a:spcBef>
                <a:spcPct val="20000"/>
              </a:spcBef>
              <a:buClr>
                <a:schemeClr val="tx1"/>
              </a:buClr>
              <a:buFontTx/>
              <a:buChar char="•"/>
            </a:pPr>
            <a:r>
              <a:rPr lang="en-US" altLang="en-US" b="1">
                <a:solidFill>
                  <a:srgbClr val="FF0000"/>
                </a:solidFill>
              </a:rPr>
              <a:t>The right to make</a:t>
            </a:r>
          </a:p>
          <a:p>
            <a:pPr algn="ctr">
              <a:lnSpc>
                <a:spcPct val="75000"/>
              </a:lnSpc>
              <a:spcBef>
                <a:spcPct val="20000"/>
              </a:spcBef>
            </a:pPr>
            <a:r>
              <a:rPr lang="en-US" altLang="en-US" b="1">
                <a:solidFill>
                  <a:srgbClr val="FF0000"/>
                </a:solidFill>
              </a:rPr>
              <a:t>   a decision</a:t>
            </a:r>
          </a:p>
          <a:p>
            <a:pPr algn="ctr">
              <a:spcBef>
                <a:spcPct val="20000"/>
              </a:spcBef>
              <a:buClr>
                <a:schemeClr val="tx1"/>
              </a:buClr>
              <a:buFontTx/>
              <a:buChar char="•"/>
            </a:pPr>
            <a:r>
              <a:rPr lang="en-US" altLang="en-US" sz="2000" b="1">
                <a:solidFill>
                  <a:srgbClr val="FF0000"/>
                </a:solidFill>
              </a:rPr>
              <a:t> informed consent</a:t>
            </a:r>
          </a:p>
        </p:txBody>
      </p:sp>
      <p:sp>
        <p:nvSpPr>
          <p:cNvPr id="16395" name="Rectangle 2"/>
          <p:cNvSpPr>
            <a:spLocks noChangeArrowheads="1"/>
          </p:cNvSpPr>
          <p:nvPr/>
        </p:nvSpPr>
        <p:spPr bwMode="auto">
          <a:xfrm>
            <a:off x="3065463" y="4924425"/>
            <a:ext cx="2801937" cy="1754188"/>
          </a:xfrm>
          <a:prstGeom prst="rect">
            <a:avLst/>
          </a:prstGeom>
          <a:noFill/>
          <a:ln w="9525">
            <a:noFill/>
            <a:miter lim="800000"/>
            <a:headEnd/>
            <a:tailEnd/>
          </a:ln>
        </p:spPr>
        <p:txBody>
          <a:bodyPr>
            <a:spAutoFit/>
          </a:bodyPr>
          <a:lstStyle/>
          <a:p>
            <a:pPr algn="ctr"/>
            <a:r>
              <a:rPr lang="en-US" altLang="en-US" b="1">
                <a:solidFill>
                  <a:srgbClr val="008000"/>
                </a:solidFill>
              </a:rPr>
              <a:t>Hippocratic tradition</a:t>
            </a:r>
            <a:r>
              <a:rPr lang="en-US" altLang="en-US" b="1">
                <a:solidFill>
                  <a:srgbClr val="0000FF"/>
                </a:solidFill>
              </a:rPr>
              <a:t> </a:t>
            </a:r>
          </a:p>
          <a:p>
            <a:pPr algn="ctr"/>
            <a:r>
              <a:rPr lang="en-US" altLang="en-US" b="1">
                <a:solidFill>
                  <a:srgbClr val="0000FF"/>
                </a:solidFill>
              </a:rPr>
              <a:t>  </a:t>
            </a:r>
            <a:r>
              <a:rPr lang="en-US" altLang="en-US" b="1">
                <a:solidFill>
                  <a:srgbClr val="008000"/>
                </a:solidFill>
              </a:rPr>
              <a:t>“first do no harm”</a:t>
            </a:r>
          </a:p>
          <a:p>
            <a:pPr algn="ctr"/>
            <a:r>
              <a:rPr lang="en-US" altLang="en-US" b="1">
                <a:solidFill>
                  <a:srgbClr val="008000"/>
                </a:solidFill>
              </a:rPr>
              <a:t>Minimize harms</a:t>
            </a:r>
          </a:p>
          <a:p>
            <a:pPr algn="ctr"/>
            <a:r>
              <a:rPr lang="en-US" altLang="en-US" b="1">
                <a:solidFill>
                  <a:srgbClr val="008000"/>
                </a:solidFill>
              </a:rPr>
              <a:t>Maximize benefits</a:t>
            </a:r>
          </a:p>
          <a:p>
            <a:pPr algn="ctr"/>
            <a:r>
              <a:rPr lang="en-US" altLang="en-US" b="1">
                <a:solidFill>
                  <a:srgbClr val="FF0000"/>
                </a:solidFill>
              </a:rPr>
              <a:t>Favorable risk/benefit ratio</a:t>
            </a:r>
          </a:p>
        </p:txBody>
      </p:sp>
      <p:sp>
        <p:nvSpPr>
          <p:cNvPr id="16396" name="Rectangle 3"/>
          <p:cNvSpPr>
            <a:spLocks noChangeArrowheads="1"/>
          </p:cNvSpPr>
          <p:nvPr/>
        </p:nvSpPr>
        <p:spPr bwMode="auto">
          <a:xfrm>
            <a:off x="6078538" y="5026025"/>
            <a:ext cx="2630487" cy="1816100"/>
          </a:xfrm>
          <a:prstGeom prst="rect">
            <a:avLst/>
          </a:prstGeom>
          <a:noFill/>
          <a:ln w="9525">
            <a:noFill/>
            <a:miter lim="800000"/>
            <a:headEnd/>
            <a:tailEnd/>
          </a:ln>
        </p:spPr>
        <p:txBody>
          <a:bodyPr>
            <a:spAutoFit/>
          </a:bodyPr>
          <a:lstStyle/>
          <a:p>
            <a:pPr algn="ctr"/>
            <a:r>
              <a:rPr lang="en-US" altLang="en-US" sz="2000" b="1">
                <a:solidFill>
                  <a:srgbClr val="FF0066"/>
                </a:solidFill>
              </a:rPr>
              <a:t>Fairness</a:t>
            </a:r>
            <a:r>
              <a:rPr lang="en-US" altLang="en-US" b="1">
                <a:solidFill>
                  <a:srgbClr val="008000"/>
                </a:solidFill>
              </a:rPr>
              <a:t> in distribution</a:t>
            </a:r>
          </a:p>
          <a:p>
            <a:pPr algn="ctr"/>
            <a:r>
              <a:rPr lang="en-US" altLang="en-US" b="1">
                <a:solidFill>
                  <a:srgbClr val="008000"/>
                </a:solidFill>
              </a:rPr>
              <a:t> of risks and benefits</a:t>
            </a:r>
          </a:p>
          <a:p>
            <a:pPr algn="ctr"/>
            <a:r>
              <a:rPr lang="en-US" altLang="en-US" sz="2800" b="1" baseline="30000">
                <a:solidFill>
                  <a:srgbClr val="008000"/>
                </a:solidFill>
              </a:rPr>
              <a:t>.</a:t>
            </a:r>
            <a:r>
              <a:rPr lang="en-US" altLang="en-US" sz="2000" b="1">
                <a:solidFill>
                  <a:srgbClr val="FF0066"/>
                </a:solidFill>
              </a:rPr>
              <a:t> Fairness</a:t>
            </a:r>
            <a:r>
              <a:rPr lang="en-US" altLang="en-US" b="1">
                <a:solidFill>
                  <a:srgbClr val="008000"/>
                </a:solidFill>
              </a:rPr>
              <a:t> in selection of</a:t>
            </a:r>
          </a:p>
          <a:p>
            <a:pPr algn="ctr"/>
            <a:r>
              <a:rPr lang="en-US" altLang="en-US" b="1">
                <a:solidFill>
                  <a:srgbClr val="008000"/>
                </a:solidFill>
              </a:rPr>
              <a:t> human subjects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0" y="457200"/>
            <a:ext cx="4419600" cy="1143000"/>
          </a:xfrm>
        </p:spPr>
        <p:txBody>
          <a:bodyPr>
            <a:normAutofit fontScale="90000"/>
          </a:bodyPr>
          <a:lstStyle/>
          <a:p>
            <a:pPr>
              <a:defRPr/>
            </a:pPr>
            <a:r>
              <a:rPr lang="ar-EG" sz="3600" b="1" u="sng" dirty="0" smtClean="0">
                <a:solidFill>
                  <a:srgbClr val="FF0000"/>
                </a:solidFill>
                <a:effectLst>
                  <a:outerShdw blurRad="38100" dist="38100" dir="2700000" algn="tl">
                    <a:srgbClr val="000000">
                      <a:alpha val="43137"/>
                    </a:srgbClr>
                  </a:outerShdw>
                </a:effectLst>
              </a:rPr>
              <a:t>دستور</a:t>
            </a:r>
            <a:r>
              <a:rPr lang="ar-EG" b="1" u="sng" dirty="0" smtClean="0">
                <a:solidFill>
                  <a:srgbClr val="FF0000"/>
                </a:solidFill>
                <a:effectLst>
                  <a:outerShdw blurRad="38100" dist="38100" dir="2700000" algn="tl">
                    <a:srgbClr val="000000">
                      <a:alpha val="43137"/>
                    </a:srgbClr>
                  </a:outerShdw>
                </a:effectLst>
              </a:rPr>
              <a:t> </a:t>
            </a:r>
            <a:r>
              <a:rPr lang="ar-EG" sz="3600" b="1" u="sng" dirty="0" smtClean="0">
                <a:solidFill>
                  <a:srgbClr val="FF0000"/>
                </a:solidFill>
                <a:effectLst>
                  <a:outerShdw blurRad="38100" dist="38100" dir="2700000" algn="tl">
                    <a:srgbClr val="000000">
                      <a:alpha val="43137"/>
                    </a:srgbClr>
                  </a:outerShdw>
                </a:effectLst>
              </a:rPr>
              <a:t>جمهورية مصر العربية</a:t>
            </a:r>
            <a:r>
              <a:rPr lang="en-US" sz="3600" b="1" u="sng" dirty="0" smtClean="0">
                <a:solidFill>
                  <a:srgbClr val="FF0000"/>
                </a:solidFill>
                <a:effectLst>
                  <a:outerShdw blurRad="38100" dist="38100" dir="2700000" algn="tl">
                    <a:srgbClr val="000000">
                      <a:alpha val="43137"/>
                    </a:srgbClr>
                  </a:outerShdw>
                </a:effectLst>
              </a:rPr>
              <a:t/>
            </a:r>
            <a:br>
              <a:rPr lang="en-US" sz="3600" b="1" u="sng" dirty="0" smtClean="0">
                <a:solidFill>
                  <a:srgbClr val="FF0000"/>
                </a:solidFill>
                <a:effectLst>
                  <a:outerShdw blurRad="38100" dist="38100" dir="2700000" algn="tl">
                    <a:srgbClr val="000000">
                      <a:alpha val="43137"/>
                    </a:srgbClr>
                  </a:outerShdw>
                </a:effectLst>
              </a:rPr>
            </a:br>
            <a:r>
              <a:rPr lang="ar-EG" b="1" u="sng" dirty="0" smtClean="0">
                <a:solidFill>
                  <a:srgbClr val="FF0000"/>
                </a:solidFill>
                <a:effectLst>
                  <a:outerShdw blurRad="38100" dist="38100" dir="2700000" algn="tl">
                    <a:srgbClr val="000000">
                      <a:alpha val="43137"/>
                    </a:srgbClr>
                  </a:outerShdw>
                </a:effectLst>
              </a:rPr>
              <a:t> </a:t>
            </a:r>
            <a:r>
              <a:rPr lang="ar-EG" sz="3600" b="1" u="sng" dirty="0" smtClean="0">
                <a:solidFill>
                  <a:srgbClr val="FF0000"/>
                </a:solidFill>
                <a:effectLst>
                  <a:outerShdw blurRad="38100" dist="38100" dir="2700000" algn="tl">
                    <a:srgbClr val="000000">
                      <a:alpha val="43137"/>
                    </a:srgbClr>
                  </a:outerShdw>
                </a:effectLst>
              </a:rPr>
              <a:t>2014</a:t>
            </a:r>
            <a:r>
              <a:rPr lang="ar-EG" b="1" u="sng" dirty="0" smtClean="0">
                <a:solidFill>
                  <a:srgbClr val="FF0000"/>
                </a:solidFill>
                <a:effectLst>
                  <a:outerShdw blurRad="38100" dist="38100" dir="2700000" algn="tl">
                    <a:srgbClr val="000000">
                      <a:alpha val="43137"/>
                    </a:srgbClr>
                  </a:outerShdw>
                </a:effectLst>
              </a:rPr>
              <a:t> </a:t>
            </a:r>
            <a:endParaRPr lang="en-US" b="1" u="sng" dirty="0">
              <a:solidFill>
                <a:srgbClr val="FF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pPr>
              <a:defRPr/>
            </a:pPr>
            <a:r>
              <a:rPr lang="en-US" smtClean="0"/>
              <a:t>Wafaa Ethics Women May 5th 2015 </a:t>
            </a:r>
            <a:endParaRPr lang="en-US"/>
          </a:p>
        </p:txBody>
      </p:sp>
      <p:graphicFrame>
        <p:nvGraphicFramePr>
          <p:cNvPr id="12" name="Table 11"/>
          <p:cNvGraphicFramePr>
            <a:graphicFrameLocks noGrp="1"/>
          </p:cNvGraphicFramePr>
          <p:nvPr/>
        </p:nvGraphicFramePr>
        <p:xfrm>
          <a:off x="228600" y="1828800"/>
          <a:ext cx="8534400" cy="4354515"/>
        </p:xfrm>
        <a:graphic>
          <a:graphicData uri="http://schemas.openxmlformats.org/drawingml/2006/table">
            <a:tbl>
              <a:tblPr firstRow="1" bandRow="1"/>
              <a:tblGrid>
                <a:gridCol w="6572496"/>
                <a:gridCol w="1961904"/>
              </a:tblGrid>
              <a:tr h="137157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smtClean="0"/>
                        <a:t>الكرامة حق لكل إنسان، ولا يجوز المساس بها، وتلتزم الدولة باحترامها</a:t>
                      </a:r>
                      <a:r>
                        <a:rPr lang="en-US" sz="2800" b="1" dirty="0" smtClean="0"/>
                        <a:t> </a:t>
                      </a:r>
                      <a:r>
                        <a:rPr lang="ar-EG" sz="2800" b="1" dirty="0" smtClean="0"/>
                        <a:t>وحمايتها.</a:t>
                      </a:r>
                      <a:endParaRPr lang="en-US" sz="2800" b="1" dirty="0" smtClean="0"/>
                    </a:p>
                    <a:p>
                      <a:endParaRPr lang="en-US" sz="2800" b="1" dirty="0"/>
                    </a:p>
                  </a:txBody>
                  <a:tcPr marT="45710" marB="45710">
                    <a:solidFill>
                      <a:srgbClr val="FDFECE"/>
                    </a:solidFill>
                  </a:tcPr>
                </a:tc>
                <a:tc>
                  <a:txBody>
                    <a:bodyPr/>
                    <a:lstStyle/>
                    <a:p>
                      <a:pPr marL="0" algn="l" defTabSz="914400" rtl="0" eaLnBrk="1" latinLnBrk="0" hangingPunct="1"/>
                      <a:endParaRPr lang="ar-EG" sz="2800" b="1" kern="1200" dirty="0" smtClean="0">
                        <a:solidFill>
                          <a:schemeClr val="tx1"/>
                        </a:solidFill>
                        <a:latin typeface="+mn-lt"/>
                        <a:ea typeface="+mn-ea"/>
                        <a:cs typeface="+mn-cs"/>
                      </a:endParaRPr>
                    </a:p>
                    <a:p>
                      <a:pPr marL="0" algn="ctr" defTabSz="914400" rtl="1" eaLnBrk="1" latinLnBrk="0" hangingPunct="1"/>
                      <a:r>
                        <a:rPr lang="ar-EG" sz="2800" b="1" kern="1200" dirty="0" smtClean="0">
                          <a:solidFill>
                            <a:schemeClr val="tx1"/>
                          </a:solidFill>
                          <a:latin typeface="+mn-lt"/>
                          <a:ea typeface="+mn-ea"/>
                          <a:cs typeface="+mn-cs"/>
                        </a:rPr>
                        <a:t>مادة 51</a:t>
                      </a:r>
                      <a:endParaRPr lang="en-US" sz="2800" b="1" kern="1200" dirty="0">
                        <a:solidFill>
                          <a:schemeClr val="tx1"/>
                        </a:solidFill>
                        <a:latin typeface="+mn-lt"/>
                        <a:ea typeface="+mn-ea"/>
                        <a:cs typeface="+mn-cs"/>
                      </a:endParaRPr>
                    </a:p>
                  </a:txBody>
                  <a:tcPr marT="45710" marB="45710">
                    <a:solidFill>
                      <a:srgbClr val="D5F9FB"/>
                    </a:solidFill>
                  </a:tcPr>
                </a:tc>
              </a:tr>
              <a:tr h="2982935">
                <a:tc>
                  <a:txBody>
                    <a:bodyPr/>
                    <a:lstStyle/>
                    <a:p>
                      <a:pPr algn="r" rtl="1"/>
                      <a:r>
                        <a:rPr lang="ar-EG" sz="2800" b="1" i="0" u="none" strike="noStrike" kern="1200" baseline="0" dirty="0" smtClean="0">
                          <a:solidFill>
                            <a:schemeClr val="tx1"/>
                          </a:solidFill>
                          <a:latin typeface="+mn-lt"/>
                          <a:ea typeface="+mn-ea"/>
                          <a:cs typeface="+mn-cs"/>
                        </a:rPr>
                        <a:t>لجسد  الإنسان حرمة، والاعتداء عليه، أو تشويهه، أو التمثيل به، جريمة يعاقب عليها القانون. ويحظر الاتجار بأعضائه، ولا يجوز إجراء أية تجربة طبية، أو علمية عليه بغير رضاه الحر الموثق، ووفقًاً للأسس المستقرة فى مجال العلوم الطبية، على النحو الذى ينظمه القانون.</a:t>
                      </a:r>
                      <a:endParaRPr lang="en-US" sz="2800" b="1" dirty="0"/>
                    </a:p>
                  </a:txBody>
                  <a:tcPr marT="45710" marB="45710">
                    <a:solidFill>
                      <a:srgbClr val="FDFECE"/>
                    </a:solidFill>
                  </a:tcPr>
                </a:tc>
                <a:tc>
                  <a:txBody>
                    <a:bodyPr/>
                    <a:lstStyle/>
                    <a:p>
                      <a:endParaRPr lang="ar-EG" sz="2800" b="1" dirty="0" smtClean="0"/>
                    </a:p>
                    <a:p>
                      <a:pPr algn="ctr"/>
                      <a:r>
                        <a:rPr lang="ar-EG" sz="2800" b="1" dirty="0" smtClean="0"/>
                        <a:t>مادة 60 </a:t>
                      </a:r>
                      <a:endParaRPr lang="en-US" sz="2800" b="1" dirty="0"/>
                    </a:p>
                  </a:txBody>
                  <a:tcPr marT="45710" marB="45710">
                    <a:solidFill>
                      <a:srgbClr val="D5F9FB"/>
                    </a:solidFill>
                  </a:tcPr>
                </a:tc>
              </a:tr>
            </a:tbl>
          </a:graphicData>
        </a:graphic>
      </p:graphicFrame>
      <p:pic>
        <p:nvPicPr>
          <p:cNvPr id="17423" name="Picture 4" descr="ANd9GcT-p3RrveIbyyWOvzYobGl7gUyJBv6LWlXexeRgcUhtx1K9fTuLOA"/>
          <p:cNvPicPr>
            <a:picLocks noChangeAspect="1" noChangeArrowheads="1"/>
          </p:cNvPicPr>
          <p:nvPr/>
        </p:nvPicPr>
        <p:blipFill>
          <a:blip r:embed="rId2"/>
          <a:srcRect/>
          <a:stretch>
            <a:fillRect/>
          </a:stretch>
        </p:blipFill>
        <p:spPr bwMode="auto">
          <a:xfrm>
            <a:off x="1035050" y="457200"/>
            <a:ext cx="2698750" cy="11811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68313" y="115888"/>
            <a:ext cx="8229600" cy="1143000"/>
          </a:xfrm>
        </p:spPr>
        <p:txBody>
          <a:bodyPr/>
          <a:lstStyle/>
          <a:p>
            <a:pPr>
              <a:defRPr/>
            </a:pPr>
            <a:r>
              <a:rPr lang="en-US" altLang="en-US" sz="3600" b="1" u="sng" dirty="0" smtClean="0">
                <a:solidFill>
                  <a:srgbClr val="FF0000"/>
                </a:solidFill>
                <a:effectLst>
                  <a:outerShdw blurRad="38100" dist="38100" dir="2700000" algn="tl">
                    <a:srgbClr val="C0C0C0"/>
                  </a:outerShdw>
                </a:effectLst>
                <a:cs typeface="Times New Roman" pitchFamily="18" charset="0"/>
              </a:rPr>
              <a:t>Egyptian Network of Research</a:t>
            </a:r>
            <a:br>
              <a:rPr lang="en-US" altLang="en-US" sz="3600" b="1" u="sng" dirty="0" smtClean="0">
                <a:solidFill>
                  <a:srgbClr val="FF0000"/>
                </a:solidFill>
                <a:effectLst>
                  <a:outerShdw blurRad="38100" dist="38100" dir="2700000" algn="tl">
                    <a:srgbClr val="C0C0C0"/>
                  </a:outerShdw>
                </a:effectLst>
                <a:cs typeface="Times New Roman" pitchFamily="18" charset="0"/>
              </a:rPr>
            </a:br>
            <a:r>
              <a:rPr lang="en-US" altLang="en-US" sz="3600" b="1" u="sng" dirty="0" smtClean="0">
                <a:solidFill>
                  <a:srgbClr val="FF0000"/>
                </a:solidFill>
                <a:effectLst>
                  <a:outerShdw blurRad="38100" dist="38100" dir="2700000" algn="tl">
                    <a:srgbClr val="C0C0C0"/>
                  </a:outerShdw>
                </a:effectLst>
                <a:cs typeface="Times New Roman" pitchFamily="18" charset="0"/>
              </a:rPr>
              <a:t> Ethics Committees </a:t>
            </a:r>
            <a:r>
              <a:rPr lang="en-US" altLang="en-US" sz="3600" b="1" u="sng" dirty="0" smtClean="0">
                <a:solidFill>
                  <a:srgbClr val="0066FF"/>
                </a:solidFill>
                <a:effectLst>
                  <a:outerShdw blurRad="38100" dist="38100" dir="2700000" algn="tl">
                    <a:srgbClr val="C0C0C0"/>
                  </a:outerShdw>
                </a:effectLst>
                <a:cs typeface="Times New Roman" pitchFamily="18" charset="0"/>
              </a:rPr>
              <a:t>(ENREC)</a:t>
            </a:r>
          </a:p>
        </p:txBody>
      </p:sp>
      <p:sp>
        <p:nvSpPr>
          <p:cNvPr id="9219" name="Rectangle 3"/>
          <p:cNvSpPr>
            <a:spLocks noGrp="1"/>
          </p:cNvSpPr>
          <p:nvPr>
            <p:ph type="body" idx="1"/>
          </p:nvPr>
        </p:nvSpPr>
        <p:spPr>
          <a:xfrm>
            <a:off x="179388" y="1412875"/>
            <a:ext cx="8785225" cy="6165850"/>
          </a:xfrm>
        </p:spPr>
        <p:txBody>
          <a:bodyPr/>
          <a:lstStyle/>
          <a:p>
            <a:pPr algn="l" rtl="0">
              <a:lnSpc>
                <a:spcPct val="90000"/>
              </a:lnSpc>
              <a:buFont typeface="Arial" charset="0"/>
              <a:buChar char="•"/>
              <a:defRPr/>
            </a:pPr>
            <a:r>
              <a:rPr lang="en-US" altLang="en-US" sz="3600" dirty="0" smtClean="0">
                <a:solidFill>
                  <a:schemeClr val="hlink"/>
                </a:solidFill>
                <a:cs typeface="Arial" charset="0"/>
              </a:rPr>
              <a:t>Established in </a:t>
            </a:r>
            <a:r>
              <a:rPr lang="en-US" altLang="en-US" sz="3600" b="1" dirty="0" smtClean="0">
                <a:solidFill>
                  <a:srgbClr val="1DEF40"/>
                </a:solidFill>
                <a:cs typeface="Arial" charset="0"/>
              </a:rPr>
              <a:t>2008</a:t>
            </a:r>
            <a:r>
              <a:rPr lang="en-US" altLang="en-US" sz="3600" dirty="0" smtClean="0">
                <a:cs typeface="Arial" charset="0"/>
              </a:rPr>
              <a:t> to raise the harmonization between Egyptian RECs in sharing of information and intellectual resources, policies and review strategies.</a:t>
            </a:r>
          </a:p>
          <a:p>
            <a:pPr algn="l" rtl="0">
              <a:buFont typeface="Arial" charset="0"/>
              <a:buChar char="•"/>
              <a:defRPr/>
            </a:pPr>
            <a:r>
              <a:rPr lang="en-US" altLang="en-US" sz="3600" dirty="0" smtClean="0">
                <a:cs typeface="Arial" charset="0"/>
              </a:rPr>
              <a:t>There are </a:t>
            </a:r>
            <a:r>
              <a:rPr lang="en-US" altLang="en-US" sz="3600" b="1" dirty="0" smtClean="0">
                <a:solidFill>
                  <a:srgbClr val="1DEF40"/>
                </a:solidFill>
                <a:cs typeface="Arial" charset="0"/>
              </a:rPr>
              <a:t>55</a:t>
            </a:r>
            <a:r>
              <a:rPr lang="en-US" altLang="en-US" sz="3600" dirty="0" smtClean="0">
                <a:cs typeface="Arial" charset="0"/>
              </a:rPr>
              <a:t> RECs in</a:t>
            </a:r>
          </a:p>
          <a:p>
            <a:pPr marL="0" indent="0" algn="l" rtl="0">
              <a:buFont typeface="Arial" charset="0"/>
              <a:buNone/>
              <a:defRPr/>
            </a:pPr>
            <a:r>
              <a:rPr lang="en-US" altLang="en-US" sz="3600" dirty="0" smtClean="0">
                <a:cs typeface="Arial" charset="0"/>
              </a:rPr>
              <a:t> different universities</a:t>
            </a:r>
          </a:p>
          <a:p>
            <a:pPr marL="0" indent="0" algn="l" rtl="0">
              <a:buFont typeface="Arial" charset="0"/>
              <a:buNone/>
              <a:defRPr/>
            </a:pPr>
            <a:r>
              <a:rPr lang="en-US" altLang="en-US" sz="3600" dirty="0" smtClean="0">
                <a:cs typeface="Arial" charset="0"/>
              </a:rPr>
              <a:t> and research center in</a:t>
            </a:r>
          </a:p>
          <a:p>
            <a:pPr marL="0" indent="0" algn="l" rtl="0">
              <a:buFont typeface="Arial" charset="0"/>
              <a:buNone/>
              <a:defRPr/>
            </a:pPr>
            <a:r>
              <a:rPr lang="en-US" altLang="en-US" sz="3600" dirty="0" smtClean="0">
                <a:cs typeface="Arial" charset="0"/>
              </a:rPr>
              <a:t> Egypt. </a:t>
            </a:r>
            <a:r>
              <a:rPr lang="en-US" altLang="en-US" sz="3600" b="1" dirty="0" smtClean="0">
                <a:solidFill>
                  <a:srgbClr val="1DEF40"/>
                </a:solidFill>
                <a:cs typeface="Arial" charset="0"/>
              </a:rPr>
              <a:t>33</a:t>
            </a:r>
            <a:r>
              <a:rPr lang="en-US" altLang="en-US" sz="3600" dirty="0" smtClean="0">
                <a:cs typeface="Arial" charset="0"/>
              </a:rPr>
              <a:t> RECs are </a:t>
            </a:r>
          </a:p>
          <a:p>
            <a:pPr marL="0" indent="0" algn="l" rtl="0">
              <a:buFont typeface="Arial" charset="0"/>
              <a:buNone/>
              <a:defRPr/>
            </a:pPr>
            <a:r>
              <a:rPr lang="en-US" altLang="en-US" sz="3600" dirty="0" smtClean="0">
                <a:cs typeface="Arial" charset="0"/>
              </a:rPr>
              <a:t>members of ENREC.</a:t>
            </a:r>
          </a:p>
          <a:p>
            <a:pPr algn="l" rtl="0">
              <a:lnSpc>
                <a:spcPct val="90000"/>
              </a:lnSpc>
              <a:buFont typeface="Arial" charset="0"/>
              <a:buNone/>
              <a:defRPr/>
            </a:pPr>
            <a:endParaRPr lang="en-US" altLang="en-US" sz="3600" dirty="0" smtClean="0">
              <a:cs typeface="Arial" charset="0"/>
            </a:endParaRPr>
          </a:p>
          <a:p>
            <a:pPr algn="l" rtl="0">
              <a:lnSpc>
                <a:spcPct val="90000"/>
              </a:lnSpc>
              <a:buFont typeface="Arial" charset="0"/>
              <a:buNone/>
              <a:defRPr/>
            </a:pPr>
            <a:endParaRPr lang="en-US" altLang="en-US" sz="3600" dirty="0" smtClean="0">
              <a:cs typeface="Arial" charset="0"/>
            </a:endParaRPr>
          </a:p>
        </p:txBody>
      </p:sp>
      <p:pic>
        <p:nvPicPr>
          <p:cNvPr id="18436" name="Picture 5" descr="participants"/>
          <p:cNvPicPr>
            <a:picLocks noChangeAspect="1" noChangeArrowheads="1"/>
          </p:cNvPicPr>
          <p:nvPr/>
        </p:nvPicPr>
        <p:blipFill>
          <a:blip r:embed="rId2"/>
          <a:srcRect/>
          <a:stretch>
            <a:fillRect/>
          </a:stretch>
        </p:blipFill>
        <p:spPr bwMode="auto">
          <a:xfrm>
            <a:off x="4627563" y="3990975"/>
            <a:ext cx="4192587" cy="24209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0000"/>
                </a:solidFill>
                <a:effectLst>
                  <a:outerShdw blurRad="38100" dist="38100" dir="2700000" algn="tl">
                    <a:srgbClr val="000000">
                      <a:alpha val="43137"/>
                    </a:srgbClr>
                  </a:outerShdw>
                </a:effectLst>
              </a:rPr>
              <a:t>First ICACUC in Egypt </a:t>
            </a:r>
            <a:endParaRPr lang="en-US" b="1" dirty="0">
              <a:solidFill>
                <a:srgbClr val="FF0000"/>
              </a:solidFill>
              <a:effectLst>
                <a:outerShdw blurRad="38100" dist="38100" dir="2700000" algn="tl">
                  <a:srgbClr val="000000">
                    <a:alpha val="43137"/>
                  </a:srgbClr>
                </a:outerShdw>
              </a:effectLst>
            </a:endParaRPr>
          </a:p>
        </p:txBody>
      </p:sp>
      <p:pic>
        <p:nvPicPr>
          <p:cNvPr id="19459" name="Picture 2" descr="D:\drive C &amp; desktop\Desktop\2013\Germany\Photos Germany\20131125_091742.jpg"/>
          <p:cNvPicPr>
            <a:picLocks noChangeAspect="1" noChangeArrowheads="1"/>
          </p:cNvPicPr>
          <p:nvPr/>
        </p:nvPicPr>
        <p:blipFill>
          <a:blip r:embed="rId2"/>
          <a:srcRect/>
          <a:stretch>
            <a:fillRect/>
          </a:stretch>
        </p:blipFill>
        <p:spPr bwMode="auto">
          <a:xfrm>
            <a:off x="1258888" y="1844675"/>
            <a:ext cx="6481762" cy="4257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468313" y="620713"/>
            <a:ext cx="8229600" cy="1143000"/>
          </a:xfrm>
        </p:spPr>
        <p:txBody>
          <a:bodyPr/>
          <a:lstStyle/>
          <a:p>
            <a:pPr>
              <a:defRPr/>
            </a:pPr>
            <a:r>
              <a:rPr lang="en-US" altLang="en-US" sz="4000" b="1" u="sng" smtClean="0">
                <a:solidFill>
                  <a:srgbClr val="FF0000"/>
                </a:solidFill>
                <a:effectLst>
                  <a:outerShdw blurRad="38100" dist="38100" dir="2700000" algn="tl">
                    <a:srgbClr val="C0C0C0"/>
                  </a:outerShdw>
                </a:effectLst>
                <a:cs typeface="Times New Roman" pitchFamily="18" charset="0"/>
              </a:rPr>
              <a:t>National Research Center (NRC) </a:t>
            </a:r>
            <a:br>
              <a:rPr lang="en-US" altLang="en-US" sz="4000" b="1" u="sng" smtClean="0">
                <a:solidFill>
                  <a:srgbClr val="FF0000"/>
                </a:solidFill>
                <a:effectLst>
                  <a:outerShdw blurRad="38100" dist="38100" dir="2700000" algn="tl">
                    <a:srgbClr val="C0C0C0"/>
                  </a:outerShdw>
                </a:effectLst>
                <a:cs typeface="Times New Roman" pitchFamily="18" charset="0"/>
              </a:rPr>
            </a:br>
            <a:r>
              <a:rPr lang="en-US" altLang="en-US" sz="4000" b="1" u="sng" smtClean="0">
                <a:solidFill>
                  <a:srgbClr val="FF0000"/>
                </a:solidFill>
                <a:effectLst>
                  <a:outerShdw blurRad="38100" dist="38100" dir="2700000" algn="tl">
                    <a:srgbClr val="C0C0C0"/>
                  </a:outerShdw>
                </a:effectLst>
                <a:cs typeface="Times New Roman" pitchFamily="18" charset="0"/>
              </a:rPr>
              <a:t>Cairo Egypt</a:t>
            </a:r>
          </a:p>
        </p:txBody>
      </p:sp>
      <p:sp>
        <p:nvSpPr>
          <p:cNvPr id="20483" name="Rectangle 3"/>
          <p:cNvSpPr>
            <a:spLocks noGrp="1"/>
          </p:cNvSpPr>
          <p:nvPr>
            <p:ph type="body" idx="1"/>
          </p:nvPr>
        </p:nvSpPr>
        <p:spPr/>
        <p:txBody>
          <a:bodyPr/>
          <a:lstStyle/>
          <a:p>
            <a:pPr marL="533400" indent="-533400">
              <a:buFont typeface="Arial" pitchFamily="34" charset="0"/>
              <a:buNone/>
            </a:pPr>
            <a:endParaRPr lang="en-US" altLang="en-US" smtClean="0">
              <a:solidFill>
                <a:srgbClr val="0000FF"/>
              </a:solidFill>
              <a:cs typeface="Arial" pitchFamily="34" charset="0"/>
            </a:endParaRPr>
          </a:p>
          <a:p>
            <a:pPr marL="533400" indent="-533400"/>
            <a:r>
              <a:rPr lang="en-US" altLang="en-US" smtClean="0">
                <a:cs typeface="Arial" pitchFamily="34" charset="0"/>
              </a:rPr>
              <a:t> </a:t>
            </a:r>
          </a:p>
        </p:txBody>
      </p:sp>
      <p:sp>
        <p:nvSpPr>
          <p:cNvPr id="20484" name="Rectangle 4"/>
          <p:cNvSpPr>
            <a:spLocks noChangeArrowheads="1"/>
          </p:cNvSpPr>
          <p:nvPr/>
        </p:nvSpPr>
        <p:spPr bwMode="auto">
          <a:xfrm>
            <a:off x="539750" y="1628775"/>
            <a:ext cx="8229600" cy="4525963"/>
          </a:xfrm>
          <a:prstGeom prst="rect">
            <a:avLst/>
          </a:prstGeom>
          <a:noFill/>
          <a:ln w="9525">
            <a:noFill/>
            <a:miter lim="800000"/>
            <a:headEnd/>
            <a:tailEnd/>
          </a:ln>
          <a:effectLst/>
        </p:spPr>
        <p:txBody>
          <a:bodyPr/>
          <a:lstStyle/>
          <a:p>
            <a:pPr marL="342900" indent="-342900" eaLnBrk="0" hangingPunct="0">
              <a:lnSpc>
                <a:spcPct val="90000"/>
              </a:lnSpc>
              <a:spcBef>
                <a:spcPct val="20000"/>
              </a:spcBef>
              <a:buFont typeface="Arial" pitchFamily="34" charset="0"/>
              <a:buNone/>
            </a:pPr>
            <a:endParaRPr lang="en-US" altLang="en-US" sz="2400">
              <a:latin typeface="Verdana" pitchFamily="34" charset="0"/>
            </a:endParaRPr>
          </a:p>
        </p:txBody>
      </p:sp>
      <p:sp>
        <p:nvSpPr>
          <p:cNvPr id="20485" name="Rectangle 5"/>
          <p:cNvSpPr>
            <a:spLocks noChangeArrowheads="1"/>
          </p:cNvSpPr>
          <p:nvPr/>
        </p:nvSpPr>
        <p:spPr bwMode="auto">
          <a:xfrm>
            <a:off x="900113" y="1844675"/>
            <a:ext cx="7559675" cy="4770438"/>
          </a:xfrm>
          <a:prstGeom prst="rect">
            <a:avLst/>
          </a:prstGeom>
          <a:solidFill>
            <a:srgbClr val="FFFFFF"/>
          </a:solidFill>
          <a:ln w="9525">
            <a:noFill/>
            <a:miter lim="800000"/>
            <a:headEnd/>
            <a:tailEnd/>
          </a:ln>
          <a:effectLst/>
        </p:spPr>
        <p:txBody>
          <a:bodyPr anchor="ctr">
            <a:spAutoFit/>
          </a:bodyPr>
          <a:lstStyle/>
          <a:p>
            <a:pPr algn="l" rtl="0">
              <a:buFontTx/>
              <a:buChar char="•"/>
            </a:pPr>
            <a:r>
              <a:rPr lang="en-US" altLang="en-US" b="1" i="1"/>
              <a:t> </a:t>
            </a:r>
            <a:r>
              <a:rPr lang="en-US" altLang="en-US" sz="2800" b="1" i="1">
                <a:solidFill>
                  <a:schemeClr val="hlink"/>
                </a:solidFill>
                <a:latin typeface="Verdana" pitchFamily="34" charset="0"/>
              </a:rPr>
              <a:t>NRC</a:t>
            </a:r>
            <a:r>
              <a:rPr lang="ar-EG" altLang="en-US" sz="2800" i="1">
                <a:solidFill>
                  <a:schemeClr val="hlink"/>
                </a:solidFill>
                <a:latin typeface="Verdana" pitchFamily="34" charset="0"/>
              </a:rPr>
              <a:t> </a:t>
            </a:r>
            <a:r>
              <a:rPr lang="en-US" altLang="en-US" sz="2800">
                <a:latin typeface="Verdana" pitchFamily="34" charset="0"/>
              </a:rPr>
              <a:t>Is a </a:t>
            </a:r>
            <a:r>
              <a:rPr lang="en-US" altLang="en-US" sz="2800">
                <a:solidFill>
                  <a:schemeClr val="hlink"/>
                </a:solidFill>
                <a:latin typeface="Verdana" pitchFamily="34" charset="0"/>
              </a:rPr>
              <a:t>multidisciplinary</a:t>
            </a:r>
            <a:r>
              <a:rPr lang="en-US" altLang="en-US" sz="2800">
                <a:latin typeface="Verdana" pitchFamily="34" charset="0"/>
              </a:rPr>
              <a:t> R&amp;D center in</a:t>
            </a:r>
            <a:r>
              <a:rPr lang="ar-EG" altLang="en-US" sz="2800">
                <a:latin typeface="Verdana" pitchFamily="34" charset="0"/>
              </a:rPr>
              <a:t> </a:t>
            </a:r>
            <a:r>
              <a:rPr lang="en-US" altLang="en-US" sz="2800">
                <a:latin typeface="Verdana" pitchFamily="34" charset="0"/>
              </a:rPr>
              <a:t>Egypt</a:t>
            </a:r>
            <a:r>
              <a:rPr lang="ar-EG" altLang="en-US" sz="2800">
                <a:latin typeface="Verdana" pitchFamily="34" charset="0"/>
              </a:rPr>
              <a:t> </a:t>
            </a:r>
            <a:r>
              <a:rPr lang="en-US" altLang="en-US" sz="2800">
                <a:latin typeface="Verdana" pitchFamily="34" charset="0"/>
              </a:rPr>
              <a:t>devoted to basic and applied research within the major fields of interest</a:t>
            </a:r>
            <a:r>
              <a:rPr lang="ar-EG" altLang="en-US" sz="2800">
                <a:latin typeface="Verdana" pitchFamily="34" charset="0"/>
              </a:rPr>
              <a:t>.</a:t>
            </a:r>
          </a:p>
          <a:p>
            <a:pPr algn="l" rtl="0"/>
            <a:endParaRPr lang="en-US" altLang="en-US" sz="2800">
              <a:latin typeface="Verdana" pitchFamily="34" charset="0"/>
            </a:endParaRPr>
          </a:p>
          <a:p>
            <a:pPr algn="l" rtl="0">
              <a:buFontTx/>
              <a:buChar char="•"/>
            </a:pPr>
            <a:r>
              <a:rPr lang="en-US" altLang="en-US" sz="2800" b="1" i="1">
                <a:latin typeface="Verdana" pitchFamily="34" charset="0"/>
              </a:rPr>
              <a:t> </a:t>
            </a:r>
            <a:r>
              <a:rPr lang="en-US" altLang="en-US" sz="2800" b="1" i="1">
                <a:solidFill>
                  <a:schemeClr val="hlink"/>
                </a:solidFill>
                <a:latin typeface="Verdana" pitchFamily="34" charset="0"/>
              </a:rPr>
              <a:t>NRC</a:t>
            </a:r>
            <a:r>
              <a:rPr lang="en-US" altLang="en-US" sz="2800" b="1" i="1">
                <a:latin typeface="Verdana" pitchFamily="34" charset="0"/>
              </a:rPr>
              <a:t> </a:t>
            </a:r>
            <a:r>
              <a:rPr lang="en-US" altLang="en-US" sz="2800">
                <a:latin typeface="Verdana" pitchFamily="34" charset="0"/>
              </a:rPr>
              <a:t>Consists of </a:t>
            </a:r>
            <a:r>
              <a:rPr lang="en-US" altLang="en-US" sz="2800" b="1">
                <a:solidFill>
                  <a:schemeClr val="hlink"/>
                </a:solidFill>
                <a:latin typeface="Verdana" pitchFamily="34" charset="0"/>
              </a:rPr>
              <a:t>16</a:t>
            </a:r>
            <a:r>
              <a:rPr lang="en-US" altLang="en-US" sz="2800">
                <a:solidFill>
                  <a:schemeClr val="hlink"/>
                </a:solidFill>
                <a:latin typeface="Verdana" pitchFamily="34" charset="0"/>
              </a:rPr>
              <a:t> divisions</a:t>
            </a:r>
            <a:r>
              <a:rPr lang="en-US" altLang="en-US" sz="2800">
                <a:latin typeface="Verdana" pitchFamily="34" charset="0"/>
              </a:rPr>
              <a:t> and </a:t>
            </a:r>
            <a:r>
              <a:rPr lang="en-US" altLang="en-US" sz="2800" b="1">
                <a:solidFill>
                  <a:schemeClr val="hlink"/>
                </a:solidFill>
                <a:latin typeface="Verdana" pitchFamily="34" charset="0"/>
              </a:rPr>
              <a:t>111</a:t>
            </a:r>
            <a:r>
              <a:rPr lang="en-US" altLang="en-US" sz="2800">
                <a:solidFill>
                  <a:schemeClr val="hlink"/>
                </a:solidFill>
                <a:latin typeface="Verdana" pitchFamily="34" charset="0"/>
              </a:rPr>
              <a:t> departments</a:t>
            </a:r>
            <a:r>
              <a:rPr lang="en-US" altLang="en-US" sz="2800">
                <a:latin typeface="Verdana" pitchFamily="34" charset="0"/>
              </a:rPr>
              <a:t> covering the major areas of industry, health, environment, agriculture, basic sciences and engineering.</a:t>
            </a:r>
          </a:p>
          <a:p>
            <a:pPr algn="l" rtl="0" eaLnBrk="0" hangingPunct="0"/>
            <a:endParaRPr lang="en-US" altLang="en-US" sz="240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Nd9GcTtQ2hYYrDAS23hMCKarOnzb4Akp0AkJxQtEyP9NDa-OVLsIq4rXA"/>
          <p:cNvPicPr>
            <a:picLocks noGrp="1" noChangeAspect="1" noChangeArrowheads="1"/>
          </p:cNvPicPr>
          <p:nvPr>
            <p:ph type="body" idx="1"/>
          </p:nvPr>
        </p:nvPicPr>
        <p:blipFill>
          <a:blip r:embed="rId2"/>
          <a:srcRect/>
          <a:stretch>
            <a:fillRect/>
          </a:stretch>
        </p:blipFill>
        <p:spPr>
          <a:xfrm>
            <a:off x="2771775" y="2349500"/>
            <a:ext cx="4032250" cy="1974850"/>
          </a:xfrm>
        </p:spPr>
      </p:pic>
      <p:sp>
        <p:nvSpPr>
          <p:cNvPr id="47109" name="Title 1"/>
          <p:cNvSpPr>
            <a:spLocks noGrp="1"/>
          </p:cNvSpPr>
          <p:nvPr>
            <p:ph type="title"/>
          </p:nvPr>
        </p:nvSpPr>
        <p:spPr>
          <a:xfrm>
            <a:off x="611188" y="692150"/>
            <a:ext cx="8229600" cy="1143000"/>
          </a:xfrm>
        </p:spPr>
        <p:txBody>
          <a:bodyPr>
            <a:normAutofit fontScale="90000"/>
          </a:bodyPr>
          <a:lstStyle/>
          <a:p>
            <a:pPr eaLnBrk="1" hangingPunct="1">
              <a:defRPr/>
            </a:pPr>
            <a:r>
              <a:rPr lang="en-US" altLang="en-US" sz="6000" b="1" u="sng" dirty="0" smtClean="0">
                <a:solidFill>
                  <a:schemeClr val="hlink"/>
                </a:solidFill>
                <a:effectLst>
                  <a:outerShdw blurRad="38100" dist="38100" dir="2700000" algn="tl">
                    <a:srgbClr val="C0C0C0"/>
                  </a:outerShdw>
                </a:effectLst>
                <a:cs typeface="Times New Roman" pitchFamily="18" charset="0"/>
              </a:rPr>
              <a:t>Introduction to </a:t>
            </a:r>
            <a:r>
              <a:rPr lang="en-US" altLang="en-US" b="1" u="sng" dirty="0" smtClean="0">
                <a:solidFill>
                  <a:schemeClr val="hlink"/>
                </a:solidFill>
                <a:effectLst>
                  <a:outerShdw blurRad="38100" dist="38100" dir="2700000" algn="tl">
                    <a:srgbClr val="C0C0C0"/>
                  </a:outerShdw>
                </a:effectLst>
                <a:cs typeface="Times New Roman" pitchFamily="18" charset="0"/>
              </a:rPr>
              <a:t/>
            </a:r>
            <a:br>
              <a:rPr lang="en-US" altLang="en-US" b="1" u="sng" dirty="0" smtClean="0">
                <a:solidFill>
                  <a:schemeClr val="hlink"/>
                </a:solidFill>
                <a:effectLst>
                  <a:outerShdw blurRad="38100" dist="38100" dir="2700000" algn="tl">
                    <a:srgbClr val="C0C0C0"/>
                  </a:outerShdw>
                </a:effectLst>
                <a:cs typeface="Times New Roman" pitchFamily="18" charset="0"/>
              </a:rPr>
            </a:br>
            <a:r>
              <a:rPr lang="en-US" altLang="en-US" b="1" u="sng" dirty="0" smtClean="0">
                <a:solidFill>
                  <a:srgbClr val="FF0000"/>
                </a:solidFill>
                <a:effectLst>
                  <a:outerShdw blurRad="38100" dist="38100" dir="2700000" algn="tl">
                    <a:srgbClr val="C0C0C0"/>
                  </a:outerShdw>
                </a:effectLst>
                <a:cs typeface="Times New Roman" pitchFamily="18" charset="0"/>
              </a:rPr>
              <a:t>Research Ethics in Egypt</a:t>
            </a:r>
            <a:r>
              <a:rPr lang="en-US" altLang="en-US" b="1" dirty="0" smtClean="0">
                <a:solidFill>
                  <a:srgbClr val="FF0000"/>
                </a:solidFill>
                <a:cs typeface="Times New Roman" pitchFamily="18" charset="0"/>
              </a:rPr>
              <a:t/>
            </a:r>
            <a:br>
              <a:rPr lang="en-US" altLang="en-US" b="1" dirty="0" smtClean="0">
                <a:solidFill>
                  <a:srgbClr val="FF0000"/>
                </a:solidFill>
                <a:cs typeface="Times New Roman" pitchFamily="18" charset="0"/>
              </a:rPr>
            </a:br>
            <a:r>
              <a:rPr lang="en-US" altLang="en-US" b="1" dirty="0" smtClean="0">
                <a:cs typeface="Times New Roman" pitchFamily="18" charset="0"/>
              </a:rPr>
              <a:t> </a:t>
            </a:r>
            <a:endParaRPr lang="ar-EG" altLang="en-US" sz="3600" b="1" u="sng" dirty="0" smtClean="0">
              <a:solidFill>
                <a:srgbClr val="FF0000"/>
              </a:solidFill>
              <a:effectLst>
                <a:outerShdw blurRad="38100" dist="38100" dir="2700000" algn="tl">
                  <a:srgbClr val="C0C0C0"/>
                </a:outerShdw>
              </a:effectLst>
            </a:endParaRPr>
          </a:p>
        </p:txBody>
      </p:sp>
      <p:sp>
        <p:nvSpPr>
          <p:cNvPr id="3076" name="Rectangle 7"/>
          <p:cNvSpPr>
            <a:spLocks noChangeArrowheads="1"/>
          </p:cNvSpPr>
          <p:nvPr/>
        </p:nvSpPr>
        <p:spPr bwMode="auto">
          <a:xfrm>
            <a:off x="2682875" y="4843463"/>
            <a:ext cx="3775075" cy="1754187"/>
          </a:xfrm>
          <a:prstGeom prst="rect">
            <a:avLst/>
          </a:prstGeom>
          <a:noFill/>
          <a:ln w="9525">
            <a:noFill/>
            <a:miter lim="800000"/>
            <a:headEnd/>
            <a:tailEnd/>
          </a:ln>
          <a:effectLst/>
        </p:spPr>
        <p:txBody>
          <a:bodyPr wrap="none">
            <a:spAutoFit/>
          </a:bodyPr>
          <a:lstStyle/>
          <a:p>
            <a:pPr algn="ctr"/>
            <a:r>
              <a:rPr lang="en-US" altLang="en-US" b="1" i="1">
                <a:solidFill>
                  <a:srgbClr val="D60093"/>
                </a:solidFill>
              </a:rPr>
              <a:t>Dr. Wafaa E. Abdel-Aal</a:t>
            </a:r>
            <a:r>
              <a:rPr lang="en-US" altLang="en-US" b="1" i="1">
                <a:solidFill>
                  <a:srgbClr val="0000FF"/>
                </a:solidFill>
              </a:rPr>
              <a:t/>
            </a:r>
            <a:br>
              <a:rPr lang="en-US" altLang="en-US" b="1" i="1">
                <a:solidFill>
                  <a:srgbClr val="0000FF"/>
                </a:solidFill>
              </a:rPr>
            </a:br>
            <a:r>
              <a:rPr lang="en-US" altLang="en-US" b="1" i="1">
                <a:solidFill>
                  <a:srgbClr val="0000FF"/>
                </a:solidFill>
              </a:rPr>
              <a:t> Professor  of Pathology</a:t>
            </a:r>
            <a:br>
              <a:rPr lang="en-US" altLang="en-US" b="1" i="1">
                <a:solidFill>
                  <a:srgbClr val="0000FF"/>
                </a:solidFill>
              </a:rPr>
            </a:br>
            <a:r>
              <a:rPr lang="en-US" altLang="en-US" b="1" i="1">
                <a:solidFill>
                  <a:srgbClr val="0000FF"/>
                </a:solidFill>
              </a:rPr>
              <a:t>Manager of CTU </a:t>
            </a:r>
            <a:br>
              <a:rPr lang="en-US" altLang="en-US" b="1" i="1">
                <a:solidFill>
                  <a:srgbClr val="0000FF"/>
                </a:solidFill>
              </a:rPr>
            </a:br>
            <a:r>
              <a:rPr lang="en-US" altLang="en-US" b="1" i="1">
                <a:solidFill>
                  <a:srgbClr val="0000FF"/>
                </a:solidFill>
              </a:rPr>
              <a:t> National Research Center (NRC)</a:t>
            </a:r>
            <a:r>
              <a:rPr lang="en-US" altLang="en-US" b="1" i="1">
                <a:solidFill>
                  <a:srgbClr val="D60093"/>
                </a:solidFill>
              </a:rPr>
              <a:t/>
            </a:r>
            <a:br>
              <a:rPr lang="en-US" altLang="en-US" b="1" i="1">
                <a:solidFill>
                  <a:srgbClr val="D60093"/>
                </a:solidFill>
              </a:rPr>
            </a:br>
            <a:r>
              <a:rPr lang="en-US" altLang="en-US"/>
              <a:t/>
            </a:r>
            <a:br>
              <a:rPr lang="en-US" altLang="en-US"/>
            </a:br>
            <a:r>
              <a:rPr lang="en-US" altLang="en-US"/>
              <a:t>Menofia U 8</a:t>
            </a:r>
            <a:r>
              <a:rPr lang="en-US" altLang="en-US" baseline="30000"/>
              <a:t>th</a:t>
            </a:r>
            <a:r>
              <a:rPr lang="en-US" altLang="en-US"/>
              <a:t> September 2015</a:t>
            </a:r>
          </a:p>
        </p:txBody>
      </p:sp>
      <p:pic>
        <p:nvPicPr>
          <p:cNvPr id="3077" name="Picture 8" descr="hl-ancient-egypt-board-games"/>
          <p:cNvPicPr>
            <a:picLocks noChangeAspect="1" noChangeArrowheads="1"/>
          </p:cNvPicPr>
          <p:nvPr/>
        </p:nvPicPr>
        <p:blipFill>
          <a:blip r:embed="rId3"/>
          <a:srcRect/>
          <a:stretch>
            <a:fillRect/>
          </a:stretch>
        </p:blipFill>
        <p:spPr bwMode="auto">
          <a:xfrm>
            <a:off x="6948488" y="2379663"/>
            <a:ext cx="1871662" cy="1944687"/>
          </a:xfrm>
          <a:prstGeom prst="rect">
            <a:avLst/>
          </a:prstGeom>
          <a:noFill/>
          <a:ln w="9525">
            <a:noFill/>
            <a:miter lim="800000"/>
            <a:headEnd/>
            <a:tailEnd/>
          </a:ln>
        </p:spPr>
      </p:pic>
      <p:pic>
        <p:nvPicPr>
          <p:cNvPr id="3078" name="Picture 12" descr="ANd9GcR_ExYXOOCHv8qu6Ra8dTnQzMA_27enwoJPpYy0UtqXxIGYbYPY-g"/>
          <p:cNvPicPr>
            <a:picLocks noChangeAspect="1" noChangeArrowheads="1"/>
          </p:cNvPicPr>
          <p:nvPr/>
        </p:nvPicPr>
        <p:blipFill>
          <a:blip r:embed="rId4"/>
          <a:srcRect/>
          <a:stretch>
            <a:fillRect/>
          </a:stretch>
        </p:blipFill>
        <p:spPr bwMode="auto">
          <a:xfrm>
            <a:off x="598488" y="2349500"/>
            <a:ext cx="2016125" cy="19446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a:defRPr/>
            </a:pPr>
            <a:r>
              <a:rPr lang="en-US" altLang="en-US" sz="3200" b="1" u="sng" smtClean="0">
                <a:solidFill>
                  <a:srgbClr val="FF0000"/>
                </a:solidFill>
                <a:effectLst>
                  <a:outerShdw blurRad="38100" dist="38100" dir="2700000" algn="tl">
                    <a:srgbClr val="C0C0C0"/>
                  </a:outerShdw>
                </a:effectLst>
                <a:cs typeface="Times New Roman" pitchFamily="18" charset="0"/>
              </a:rPr>
              <a:t>Policy of National Research Center for Capacity building of Research Ethics</a:t>
            </a:r>
          </a:p>
        </p:txBody>
      </p:sp>
      <p:sp>
        <p:nvSpPr>
          <p:cNvPr id="21507" name="Rectangle 3"/>
          <p:cNvSpPr>
            <a:spLocks noGrp="1"/>
          </p:cNvSpPr>
          <p:nvPr>
            <p:ph type="body" idx="1"/>
          </p:nvPr>
        </p:nvSpPr>
        <p:spPr>
          <a:xfrm>
            <a:off x="179388" y="1484313"/>
            <a:ext cx="8964612" cy="4525962"/>
          </a:xfrm>
        </p:spPr>
        <p:txBody>
          <a:bodyPr/>
          <a:lstStyle/>
          <a:p>
            <a:pPr marL="609600" indent="-609600" algn="l" rtl="0">
              <a:lnSpc>
                <a:spcPct val="90000"/>
              </a:lnSpc>
              <a:buFontTx/>
              <a:buAutoNum type="arabicPeriod"/>
            </a:pPr>
            <a:r>
              <a:rPr lang="en-US" altLang="en-US" b="1" smtClean="0">
                <a:cs typeface="Arial" pitchFamily="34" charset="0"/>
              </a:rPr>
              <a:t>Established the </a:t>
            </a:r>
            <a:r>
              <a:rPr lang="en-US" altLang="en-US" b="1" smtClean="0">
                <a:solidFill>
                  <a:srgbClr val="0000FF"/>
                </a:solidFill>
                <a:cs typeface="Arial" pitchFamily="34" charset="0"/>
              </a:rPr>
              <a:t>Medical Research Ethics Committee</a:t>
            </a:r>
            <a:r>
              <a:rPr lang="en-US" altLang="en-US" b="1" smtClean="0">
                <a:cs typeface="Arial" pitchFamily="34" charset="0"/>
              </a:rPr>
              <a:t> in </a:t>
            </a:r>
            <a:r>
              <a:rPr lang="en-US" altLang="en-US" b="1" smtClean="0">
                <a:solidFill>
                  <a:schemeClr val="hlink"/>
                </a:solidFill>
                <a:cs typeface="Arial" pitchFamily="34" charset="0"/>
              </a:rPr>
              <a:t>2003</a:t>
            </a:r>
            <a:r>
              <a:rPr lang="en-US" altLang="en-US" b="1" smtClean="0">
                <a:cs typeface="Arial" pitchFamily="34" charset="0"/>
              </a:rPr>
              <a:t>.</a:t>
            </a:r>
          </a:p>
          <a:p>
            <a:pPr marL="609600" indent="-609600" algn="l" rtl="0">
              <a:lnSpc>
                <a:spcPct val="90000"/>
              </a:lnSpc>
              <a:buFontTx/>
              <a:buAutoNum type="arabicPeriod"/>
            </a:pPr>
            <a:r>
              <a:rPr lang="en-US" altLang="en-US" b="1" smtClean="0">
                <a:solidFill>
                  <a:srgbClr val="0000FF"/>
                </a:solidFill>
                <a:cs typeface="Arial" pitchFamily="34" charset="0"/>
              </a:rPr>
              <a:t>Organized many workshops &amp; Training courses</a:t>
            </a:r>
            <a:r>
              <a:rPr lang="en-US" altLang="en-US" b="1" smtClean="0">
                <a:cs typeface="Arial" pitchFamily="34" charset="0"/>
              </a:rPr>
              <a:t> for dissemination of ethics awareness between physicians &amp; researchers.</a:t>
            </a:r>
          </a:p>
          <a:p>
            <a:pPr marL="609600" indent="-609600" algn="l" rtl="0">
              <a:lnSpc>
                <a:spcPct val="90000"/>
              </a:lnSpc>
              <a:buFontTx/>
              <a:buAutoNum type="arabicPeriod"/>
            </a:pPr>
            <a:r>
              <a:rPr lang="en-US" altLang="en-US" b="1" smtClean="0">
                <a:cs typeface="Arial" pitchFamily="34" charset="0"/>
              </a:rPr>
              <a:t>Opening the new building of </a:t>
            </a:r>
            <a:r>
              <a:rPr lang="en-US" altLang="en-US" b="1" smtClean="0">
                <a:solidFill>
                  <a:srgbClr val="0000FF"/>
                </a:solidFill>
                <a:cs typeface="Arial" pitchFamily="34" charset="0"/>
              </a:rPr>
              <a:t>Medical Research Center of Excellence </a:t>
            </a:r>
          </a:p>
          <a:p>
            <a:pPr marL="609600" indent="-609600" algn="l" rtl="0">
              <a:lnSpc>
                <a:spcPct val="90000"/>
              </a:lnSpc>
              <a:buFontTx/>
              <a:buAutoNum type="arabicPeriod"/>
            </a:pPr>
            <a:r>
              <a:rPr lang="en-US" altLang="en-US" b="1" smtClean="0">
                <a:cs typeface="Arial" pitchFamily="34" charset="0"/>
              </a:rPr>
              <a:t>Established the </a:t>
            </a:r>
            <a:r>
              <a:rPr lang="en-US" altLang="en-US" b="1" smtClean="0">
                <a:solidFill>
                  <a:srgbClr val="0000FF"/>
                </a:solidFill>
                <a:cs typeface="Arial" pitchFamily="34" charset="0"/>
              </a:rPr>
              <a:t>Clinical Trial Unit (CTU)</a:t>
            </a:r>
            <a:r>
              <a:rPr lang="en-US" altLang="en-US" b="1" smtClean="0">
                <a:cs typeface="Arial" pitchFamily="34" charset="0"/>
              </a:rPr>
              <a:t> in the new building (2013)</a:t>
            </a:r>
          </a:p>
          <a:p>
            <a:pPr marL="609600" indent="-609600" algn="l" rtl="0">
              <a:lnSpc>
                <a:spcPct val="90000"/>
              </a:lnSpc>
              <a:buFontTx/>
              <a:buAutoNum type="arabicPeriod"/>
            </a:pPr>
            <a:r>
              <a:rPr lang="en-US" altLang="en-US" b="1" smtClean="0">
                <a:cs typeface="Arial" pitchFamily="34" charset="0"/>
              </a:rPr>
              <a:t>Memorandum of Understanding between </a:t>
            </a:r>
            <a:r>
              <a:rPr lang="en-US" altLang="en-US" b="1" smtClean="0">
                <a:solidFill>
                  <a:srgbClr val="0000FF"/>
                </a:solidFill>
                <a:cs typeface="Arial" pitchFamily="34" charset="0"/>
              </a:rPr>
              <a:t>Quintiles</a:t>
            </a:r>
            <a:r>
              <a:rPr lang="en-US" altLang="en-US" b="1" smtClean="0">
                <a:cs typeface="Arial" pitchFamily="34" charset="0"/>
              </a:rPr>
              <a:t> </a:t>
            </a:r>
            <a:r>
              <a:rPr lang="en-US" altLang="en-US" b="1" smtClean="0">
                <a:solidFill>
                  <a:srgbClr val="0000FF"/>
                </a:solidFill>
                <a:cs typeface="Arial" pitchFamily="34" charset="0"/>
              </a:rPr>
              <a:t>Egypt</a:t>
            </a:r>
            <a:r>
              <a:rPr lang="en-US" altLang="en-US" b="1" smtClean="0">
                <a:cs typeface="Arial" pitchFamily="34" charset="0"/>
              </a:rPr>
              <a:t> and </a:t>
            </a:r>
            <a:r>
              <a:rPr lang="en-US" altLang="en-US" b="1" smtClean="0">
                <a:solidFill>
                  <a:srgbClr val="0000FF"/>
                </a:solidFill>
                <a:cs typeface="Arial" pitchFamily="34" charset="0"/>
              </a:rPr>
              <a:t>NRC</a:t>
            </a:r>
            <a:r>
              <a:rPr lang="en-US" altLang="en-US" b="1" smtClean="0">
                <a:cs typeface="Arial" pitchFamily="34" charset="0"/>
              </a:rPr>
              <a:t> in  </a:t>
            </a:r>
            <a:r>
              <a:rPr lang="en-US" altLang="en-US" b="1" smtClean="0">
                <a:solidFill>
                  <a:schemeClr val="hlink"/>
                </a:solidFill>
                <a:cs typeface="Arial" pitchFamily="34" charset="0"/>
              </a:rPr>
              <a:t>15</a:t>
            </a:r>
            <a:r>
              <a:rPr lang="en-US" altLang="en-US" b="1" baseline="30000" smtClean="0">
                <a:solidFill>
                  <a:schemeClr val="hlink"/>
                </a:solidFill>
                <a:cs typeface="Arial" pitchFamily="34" charset="0"/>
              </a:rPr>
              <a:t>th</a:t>
            </a:r>
            <a:r>
              <a:rPr lang="en-US" altLang="en-US" b="1" smtClean="0">
                <a:solidFill>
                  <a:schemeClr val="hlink"/>
                </a:solidFill>
                <a:cs typeface="Arial" pitchFamily="34" charset="0"/>
              </a:rPr>
              <a:t> May 2013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609600" y="1752600"/>
            <a:ext cx="8229600" cy="1143000"/>
          </a:xfrm>
        </p:spPr>
        <p:txBody>
          <a:bodyPr/>
          <a:lstStyle/>
          <a:p>
            <a:r>
              <a:rPr lang="en-US" altLang="en-US" sz="4000" b="1" smtClean="0">
                <a:solidFill>
                  <a:srgbClr val="FF0066"/>
                </a:solidFill>
                <a:cs typeface="Times New Roman" pitchFamily="18" charset="0"/>
              </a:rPr>
              <a:t/>
            </a:r>
            <a:br>
              <a:rPr lang="en-US" altLang="en-US" sz="4000" b="1" smtClean="0">
                <a:solidFill>
                  <a:srgbClr val="FF0066"/>
                </a:solidFill>
                <a:cs typeface="Times New Roman" pitchFamily="18" charset="0"/>
              </a:rPr>
            </a:br>
            <a:endParaRPr lang="en-US" altLang="en-US" sz="4000" b="1" smtClean="0">
              <a:solidFill>
                <a:srgbClr val="FF0066"/>
              </a:solidFill>
              <a:cs typeface="Times New Roman" pitchFamily="18" charset="0"/>
            </a:endParaRPr>
          </a:p>
        </p:txBody>
      </p:sp>
      <p:sp>
        <p:nvSpPr>
          <p:cNvPr id="22531" name="Rectangle 3"/>
          <p:cNvSpPr>
            <a:spLocks noGrp="1"/>
          </p:cNvSpPr>
          <p:nvPr>
            <p:ph type="body" idx="1"/>
          </p:nvPr>
        </p:nvSpPr>
        <p:spPr>
          <a:xfrm>
            <a:off x="381000" y="2332038"/>
            <a:ext cx="8229600" cy="4525962"/>
          </a:xfrm>
        </p:spPr>
        <p:txBody>
          <a:bodyPr/>
          <a:lstStyle/>
          <a:p>
            <a:pPr marL="609600" indent="-609600">
              <a:buFontTx/>
              <a:buAutoNum type="arabicPeriod"/>
            </a:pPr>
            <a:endParaRPr lang="en-US" altLang="en-US" sz="2800" smtClean="0">
              <a:solidFill>
                <a:srgbClr val="0000FF"/>
              </a:solidFill>
              <a:cs typeface="Arial" pitchFamily="34" charset="0"/>
            </a:endParaRPr>
          </a:p>
          <a:p>
            <a:pPr marL="609600" indent="-609600">
              <a:buFontTx/>
              <a:buNone/>
            </a:pPr>
            <a:endParaRPr lang="en-US" altLang="en-US" sz="2800" smtClean="0">
              <a:solidFill>
                <a:srgbClr val="0000FF"/>
              </a:solidFill>
              <a:cs typeface="Arial" pitchFamily="34" charset="0"/>
            </a:endParaRPr>
          </a:p>
          <a:p>
            <a:pPr marL="609600" indent="-609600">
              <a:buFontTx/>
              <a:buAutoNum type="arabicPeriod"/>
            </a:pPr>
            <a:endParaRPr lang="en-US" altLang="en-US" sz="2800" smtClean="0">
              <a:solidFill>
                <a:srgbClr val="0000FF"/>
              </a:solidFill>
              <a:cs typeface="Arial" pitchFamily="34" charset="0"/>
            </a:endParaRPr>
          </a:p>
          <a:p>
            <a:pPr marL="609600" indent="-609600">
              <a:buFontTx/>
              <a:buNone/>
            </a:pPr>
            <a:endParaRPr lang="en-US" altLang="en-US" sz="2800" smtClean="0">
              <a:solidFill>
                <a:srgbClr val="0000FF"/>
              </a:solidFill>
              <a:cs typeface="Arial" pitchFamily="34" charset="0"/>
            </a:endParaRPr>
          </a:p>
          <a:p>
            <a:pPr marL="609600" indent="-609600">
              <a:buFontTx/>
              <a:buAutoNum type="arabicPeriod"/>
            </a:pPr>
            <a:endParaRPr lang="en-US" altLang="en-US" sz="2800" smtClean="0">
              <a:solidFill>
                <a:srgbClr val="0000FF"/>
              </a:solidFill>
              <a:cs typeface="Arial" pitchFamily="34" charset="0"/>
            </a:endParaRPr>
          </a:p>
        </p:txBody>
      </p:sp>
      <p:sp>
        <p:nvSpPr>
          <p:cNvPr id="22532" name="Line 4"/>
          <p:cNvSpPr>
            <a:spLocks noChangeShapeType="1"/>
          </p:cNvSpPr>
          <p:nvPr/>
        </p:nvSpPr>
        <p:spPr bwMode="auto">
          <a:xfrm>
            <a:off x="2514600" y="4191000"/>
            <a:ext cx="0" cy="0"/>
          </a:xfrm>
          <a:prstGeom prst="line">
            <a:avLst/>
          </a:prstGeom>
          <a:noFill/>
          <a:ln w="9525">
            <a:solidFill>
              <a:schemeClr val="tx1"/>
            </a:solidFill>
            <a:round/>
            <a:headEnd/>
            <a:tailEnd type="triangle" w="med" len="med"/>
          </a:ln>
          <a:effectLst/>
        </p:spPr>
        <p:txBody>
          <a:bodyPr/>
          <a:lstStyle/>
          <a:p>
            <a:endParaRPr lang="ar-EG"/>
          </a:p>
        </p:txBody>
      </p:sp>
      <p:sp>
        <p:nvSpPr>
          <p:cNvPr id="22533" name="Line 5"/>
          <p:cNvSpPr>
            <a:spLocks noChangeShapeType="1"/>
          </p:cNvSpPr>
          <p:nvPr/>
        </p:nvSpPr>
        <p:spPr bwMode="auto">
          <a:xfrm>
            <a:off x="5029200" y="1752600"/>
            <a:ext cx="0" cy="0"/>
          </a:xfrm>
          <a:prstGeom prst="line">
            <a:avLst/>
          </a:prstGeom>
          <a:noFill/>
          <a:ln w="9525">
            <a:solidFill>
              <a:schemeClr val="tx1"/>
            </a:solidFill>
            <a:round/>
            <a:headEnd/>
            <a:tailEnd/>
          </a:ln>
          <a:effectLst/>
        </p:spPr>
        <p:txBody>
          <a:bodyPr/>
          <a:lstStyle/>
          <a:p>
            <a:endParaRPr lang="ar-EG"/>
          </a:p>
        </p:txBody>
      </p:sp>
      <p:graphicFrame>
        <p:nvGraphicFramePr>
          <p:cNvPr id="58374" name="Group 6"/>
          <p:cNvGraphicFramePr>
            <a:graphicFrameLocks noGrp="1"/>
          </p:cNvGraphicFramePr>
          <p:nvPr/>
        </p:nvGraphicFramePr>
        <p:xfrm>
          <a:off x="5562600" y="1981200"/>
          <a:ext cx="2590800" cy="762000"/>
        </p:xfrm>
        <a:graphic>
          <a:graphicData uri="http://schemas.openxmlformats.org/drawingml/2006/table">
            <a:tbl>
              <a:tblPr rtl="1"/>
              <a:tblGrid>
                <a:gridCol w="2590800"/>
              </a:tblGrid>
              <a:tr h="762000">
                <a:tc>
                  <a:txBody>
                    <a:bodyPr/>
                    <a:lstStyle>
                      <a:lvl1pPr eaLnBrk="0" hangingPunct="0">
                        <a:spcBef>
                          <a:spcPct val="20000"/>
                        </a:spcBef>
                        <a:buFont typeface="Arial" charset="0"/>
                        <a:defRPr sz="2800">
                          <a:solidFill>
                            <a:schemeClr val="tx1"/>
                          </a:solidFill>
                          <a:latin typeface="Calibri" pitchFamily="34" charset="0"/>
                          <a:cs typeface="Arial" charset="0"/>
                        </a:defRPr>
                      </a:lvl1pPr>
                      <a:lvl2pPr eaLnBrk="0" hangingPunct="0">
                        <a:spcBef>
                          <a:spcPct val="20000"/>
                        </a:spcBef>
                        <a:buFont typeface="Arial" charset="0"/>
                        <a:defRPr sz="2400">
                          <a:solidFill>
                            <a:schemeClr val="tx1"/>
                          </a:solidFill>
                          <a:latin typeface="Calibri" pitchFamily="34" charset="0"/>
                          <a:cs typeface="Arial" charset="0"/>
                        </a:defRPr>
                      </a:lvl2pPr>
                      <a:lvl3pPr eaLnBrk="0" hangingPunct="0">
                        <a:spcBef>
                          <a:spcPct val="20000"/>
                        </a:spcBef>
                        <a:buFont typeface="Arial" charset="0"/>
                        <a:defRPr sz="2000">
                          <a:solidFill>
                            <a:schemeClr val="tx1"/>
                          </a:solidFill>
                          <a:latin typeface="Calibri" pitchFamily="34" charset="0"/>
                          <a:cs typeface="Arial" charset="0"/>
                        </a:defRPr>
                      </a:lvl3pPr>
                      <a:lvl4pPr eaLnBrk="0" hangingPunct="0">
                        <a:spcBef>
                          <a:spcPct val="20000"/>
                        </a:spcBef>
                        <a:buFont typeface="Arial" charset="0"/>
                        <a:defRPr>
                          <a:solidFill>
                            <a:schemeClr val="tx1"/>
                          </a:solidFill>
                          <a:latin typeface="Calibri" pitchFamily="34" charset="0"/>
                          <a:cs typeface="Arial" charset="0"/>
                        </a:defRPr>
                      </a:lvl4pPr>
                      <a:lvl5pPr eaLnBrk="0" hangingPunct="0">
                        <a:spcBef>
                          <a:spcPct val="20000"/>
                        </a:spcBef>
                        <a:buFont typeface="Arial" charset="0"/>
                        <a:defRPr>
                          <a:solidFill>
                            <a:schemeClr val="tx1"/>
                          </a:solidFill>
                          <a:latin typeface="Calibri" pitchFamily="34" charset="0"/>
                          <a:cs typeface="Arial" charset="0"/>
                        </a:defRPr>
                      </a:lvl5pPr>
                      <a:lvl6pPr algn="r" rtl="1" eaLnBrk="0" fontAlgn="base" hangingPunct="0">
                        <a:spcBef>
                          <a:spcPct val="20000"/>
                        </a:spcBef>
                        <a:spcAft>
                          <a:spcPct val="0"/>
                        </a:spcAft>
                        <a:buFont typeface="Arial" charset="0"/>
                        <a:defRPr>
                          <a:solidFill>
                            <a:schemeClr val="tx1"/>
                          </a:solidFill>
                          <a:latin typeface="Calibri" pitchFamily="34" charset="0"/>
                          <a:cs typeface="Arial" charset="0"/>
                        </a:defRPr>
                      </a:lvl6pPr>
                      <a:lvl7pPr algn="r" rtl="1" eaLnBrk="0" fontAlgn="base" hangingPunct="0">
                        <a:spcBef>
                          <a:spcPct val="20000"/>
                        </a:spcBef>
                        <a:spcAft>
                          <a:spcPct val="0"/>
                        </a:spcAft>
                        <a:buFont typeface="Arial" charset="0"/>
                        <a:defRPr>
                          <a:solidFill>
                            <a:schemeClr val="tx1"/>
                          </a:solidFill>
                          <a:latin typeface="Calibri" pitchFamily="34" charset="0"/>
                          <a:cs typeface="Arial" charset="0"/>
                        </a:defRPr>
                      </a:lvl7pPr>
                      <a:lvl8pPr algn="r" rtl="1" eaLnBrk="0" fontAlgn="base" hangingPunct="0">
                        <a:spcBef>
                          <a:spcPct val="20000"/>
                        </a:spcBef>
                        <a:spcAft>
                          <a:spcPct val="0"/>
                        </a:spcAft>
                        <a:buFont typeface="Arial" charset="0"/>
                        <a:defRPr>
                          <a:solidFill>
                            <a:schemeClr val="tx1"/>
                          </a:solidFill>
                          <a:latin typeface="Calibri" pitchFamily="34" charset="0"/>
                          <a:cs typeface="Arial" charset="0"/>
                        </a:defRPr>
                      </a:lvl8pPr>
                      <a:lvl9pPr algn="r" rtl="1" eaLnBrk="0" fontAlgn="base" hangingPunct="0">
                        <a:spcBef>
                          <a:spcPct val="20000"/>
                        </a:spcBef>
                        <a:spcAft>
                          <a:spcPct val="0"/>
                        </a:spcAft>
                        <a:buFont typeface="Arial" charset="0"/>
                        <a:defRPr>
                          <a:solidFill>
                            <a:schemeClr val="tx1"/>
                          </a:solidFill>
                          <a:latin typeface="Calibri" pitchFamily="34" charset="0"/>
                          <a:cs typeface="Arial" charset="0"/>
                        </a:defRPr>
                      </a:lvl9pPr>
                    </a:lstStyle>
                    <a:p>
                      <a:pPr marL="0" marR="0" lvl="0" indent="0" algn="r" defTabSz="914400" rtl="1" eaLnBrk="0" fontAlgn="base" latinLnBrk="0" hangingPunct="0">
                        <a:lnSpc>
                          <a:spcPct val="100000"/>
                        </a:lnSpc>
                        <a:spcBef>
                          <a:spcPct val="20000"/>
                        </a:spcBef>
                        <a:spcAft>
                          <a:spcPct val="0"/>
                        </a:spcAft>
                        <a:buClrTx/>
                        <a:buSzTx/>
                        <a:buFont typeface="Arial" charset="0"/>
                        <a:buNone/>
                        <a:tabLst/>
                      </a:pPr>
                      <a:r>
                        <a:rPr kumimoji="0" lang="en-US" altLang="en-US" sz="3200" b="1" i="1" u="none" strike="noStrike" cap="none" normalizeH="0" baseline="0" smtClean="0">
                          <a:ln>
                            <a:noFill/>
                          </a:ln>
                          <a:solidFill>
                            <a:srgbClr val="FF0000"/>
                          </a:solidFill>
                          <a:effectLst>
                            <a:outerShdw blurRad="38100" dist="38100" dir="2700000" algn="tl">
                              <a:srgbClr val="C0C0C0"/>
                            </a:outerShdw>
                          </a:effectLst>
                          <a:latin typeface="Calibri" pitchFamily="34" charset="0"/>
                          <a:cs typeface="Arial" charset="0"/>
                        </a:rPr>
                        <a:t>Public Trust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540" name="Line 12"/>
          <p:cNvSpPr>
            <a:spLocks noChangeShapeType="1"/>
          </p:cNvSpPr>
          <p:nvPr/>
        </p:nvSpPr>
        <p:spPr bwMode="auto">
          <a:xfrm>
            <a:off x="4800600" y="2438400"/>
            <a:ext cx="609600" cy="0"/>
          </a:xfrm>
          <a:prstGeom prst="line">
            <a:avLst/>
          </a:prstGeom>
          <a:noFill/>
          <a:ln w="57150">
            <a:solidFill>
              <a:srgbClr val="0000FF"/>
            </a:solidFill>
            <a:round/>
            <a:headEnd/>
            <a:tailEnd type="triangle" w="med" len="med"/>
          </a:ln>
          <a:effectLst/>
        </p:spPr>
        <p:txBody>
          <a:bodyPr/>
          <a:lstStyle/>
          <a:p>
            <a:endParaRPr lang="ar-EG"/>
          </a:p>
        </p:txBody>
      </p:sp>
      <p:sp>
        <p:nvSpPr>
          <p:cNvPr id="58381" name="Rectangle 13"/>
          <p:cNvSpPr>
            <a:spLocks noChangeArrowheads="1"/>
          </p:cNvSpPr>
          <p:nvPr/>
        </p:nvSpPr>
        <p:spPr bwMode="auto">
          <a:xfrm>
            <a:off x="304800" y="1676400"/>
            <a:ext cx="4343400" cy="1447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714500" indent="-342900" eaLnBrk="0" hangingPunct="0">
              <a:defRPr>
                <a:solidFill>
                  <a:schemeClr val="tx1"/>
                </a:solidFill>
                <a:latin typeface="Arial" charset="0"/>
                <a:cs typeface="Arial" charset="0"/>
              </a:defRPr>
            </a:lvl4pPr>
            <a:lvl5pPr marL="2171700" indent="-342900" eaLnBrk="0" hangingPunct="0">
              <a:defRPr>
                <a:solidFill>
                  <a:schemeClr val="tx1"/>
                </a:solidFill>
                <a:latin typeface="Arial" charset="0"/>
                <a:cs typeface="Arial" charset="0"/>
              </a:defRPr>
            </a:lvl5pPr>
            <a:lvl6pPr marL="2628900" indent="-342900" algn="r" rtl="1" eaLnBrk="0" fontAlgn="base" hangingPunct="0">
              <a:spcBef>
                <a:spcPct val="0"/>
              </a:spcBef>
              <a:spcAft>
                <a:spcPct val="0"/>
              </a:spcAft>
              <a:defRPr>
                <a:solidFill>
                  <a:schemeClr val="tx1"/>
                </a:solidFill>
                <a:latin typeface="Arial" charset="0"/>
                <a:cs typeface="Arial" charset="0"/>
              </a:defRPr>
            </a:lvl6pPr>
            <a:lvl7pPr marL="3086100" indent="-342900" algn="r" rtl="1" eaLnBrk="0" fontAlgn="base" hangingPunct="0">
              <a:spcBef>
                <a:spcPct val="0"/>
              </a:spcBef>
              <a:spcAft>
                <a:spcPct val="0"/>
              </a:spcAft>
              <a:defRPr>
                <a:solidFill>
                  <a:schemeClr val="tx1"/>
                </a:solidFill>
                <a:latin typeface="Arial" charset="0"/>
                <a:cs typeface="Arial" charset="0"/>
              </a:defRPr>
            </a:lvl7pPr>
            <a:lvl8pPr marL="3543300" indent="-342900" algn="r" rtl="1" eaLnBrk="0" fontAlgn="base" hangingPunct="0">
              <a:spcBef>
                <a:spcPct val="0"/>
              </a:spcBef>
              <a:spcAft>
                <a:spcPct val="0"/>
              </a:spcAft>
              <a:defRPr>
                <a:solidFill>
                  <a:schemeClr val="tx1"/>
                </a:solidFill>
                <a:latin typeface="Arial" charset="0"/>
                <a:cs typeface="Arial" charset="0"/>
              </a:defRPr>
            </a:lvl8pPr>
            <a:lvl9pPr marL="4000500" indent="-3429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buFontTx/>
              <a:buAutoNum type="arabicPeriod"/>
              <a:defRPr/>
            </a:pPr>
            <a:r>
              <a:rPr lang="en-US" altLang="en-US" sz="2400" b="1" i="1" smtClean="0">
                <a:solidFill>
                  <a:srgbClr val="0000FF"/>
                </a:solidFill>
                <a:effectLst>
                  <a:outerShdw blurRad="38100" dist="38100" dir="2700000" algn="tl">
                    <a:srgbClr val="C0C0C0"/>
                  </a:outerShdw>
                </a:effectLst>
              </a:rPr>
              <a:t>Protect human rights</a:t>
            </a:r>
          </a:p>
          <a:p>
            <a:pPr algn="l" rtl="0" eaLnBrk="1" hangingPunct="1">
              <a:buFontTx/>
              <a:buAutoNum type="arabicPeriod"/>
              <a:defRPr/>
            </a:pPr>
            <a:r>
              <a:rPr lang="en-US" altLang="en-US" sz="2400" b="1" i="1" smtClean="0">
                <a:solidFill>
                  <a:srgbClr val="0000FF"/>
                </a:solidFill>
                <a:effectLst>
                  <a:outerShdw blurRad="38100" dist="38100" dir="2700000" algn="tl">
                    <a:srgbClr val="C0C0C0"/>
                  </a:outerShdw>
                </a:effectLst>
              </a:rPr>
              <a:t>Minimize harms</a:t>
            </a:r>
            <a:endParaRPr lang="ar-EG" altLang="en-US" sz="2400" b="1" i="1" smtClean="0">
              <a:solidFill>
                <a:srgbClr val="0000FF"/>
              </a:solidFill>
              <a:effectLst>
                <a:outerShdw blurRad="38100" dist="38100" dir="2700000" algn="tl">
                  <a:srgbClr val="C0C0C0"/>
                </a:outerShdw>
              </a:effectLst>
            </a:endParaRPr>
          </a:p>
          <a:p>
            <a:pPr algn="l" rtl="0" eaLnBrk="1" hangingPunct="1">
              <a:defRPr/>
            </a:pPr>
            <a:r>
              <a:rPr lang="en-US" altLang="en-US" sz="2400" b="1" i="1" smtClean="0">
                <a:solidFill>
                  <a:srgbClr val="0000FF"/>
                </a:solidFill>
                <a:effectLst>
                  <a:outerShdw blurRad="38100" dist="38100" dir="2700000" algn="tl">
                    <a:srgbClr val="C0C0C0"/>
                  </a:outerShdw>
                </a:effectLst>
              </a:rPr>
              <a:t>3. Ensure justice</a:t>
            </a:r>
          </a:p>
          <a:p>
            <a:pPr algn="l" rtl="0" eaLnBrk="1" hangingPunct="1">
              <a:defRPr/>
            </a:pPr>
            <a:endParaRPr lang="en-US" altLang="en-US" sz="2400" b="1" smtClean="0"/>
          </a:p>
        </p:txBody>
      </p:sp>
      <p:sp>
        <p:nvSpPr>
          <p:cNvPr id="58382" name="Text Box 14"/>
          <p:cNvSpPr txBox="1">
            <a:spLocks noChangeArrowheads="1"/>
          </p:cNvSpPr>
          <p:nvPr/>
        </p:nvSpPr>
        <p:spPr bwMode="auto">
          <a:xfrm>
            <a:off x="2438400" y="304800"/>
            <a:ext cx="3740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rtl="0">
              <a:defRPr/>
            </a:pPr>
            <a:r>
              <a:rPr lang="en-US" altLang="en-US" sz="3600" b="1" u="sng">
                <a:solidFill>
                  <a:srgbClr val="FF0000"/>
                </a:solidFill>
                <a:effectLst>
                  <a:outerShdw blurRad="38100" dist="38100" dir="2700000" algn="tl">
                    <a:srgbClr val="C0C0C0"/>
                  </a:outerShdw>
                </a:effectLst>
                <a:latin typeface="Arial" charset="0"/>
                <a:cs typeface="Arial" charset="0"/>
              </a:rPr>
              <a:t>1- MREC of NRC</a:t>
            </a:r>
          </a:p>
        </p:txBody>
      </p:sp>
      <p:sp>
        <p:nvSpPr>
          <p:cNvPr id="22543" name="Text Box 15"/>
          <p:cNvSpPr txBox="1">
            <a:spLocks noChangeArrowheads="1"/>
          </p:cNvSpPr>
          <p:nvPr/>
        </p:nvSpPr>
        <p:spPr bwMode="auto">
          <a:xfrm>
            <a:off x="533400" y="914400"/>
            <a:ext cx="1069975" cy="579438"/>
          </a:xfrm>
          <a:prstGeom prst="rect">
            <a:avLst/>
          </a:prstGeom>
          <a:noFill/>
          <a:ln w="9525">
            <a:noFill/>
            <a:miter lim="800000"/>
            <a:headEnd/>
            <a:tailEnd/>
          </a:ln>
          <a:effectLst/>
        </p:spPr>
        <p:txBody>
          <a:bodyPr wrap="none">
            <a:spAutoFit/>
          </a:bodyPr>
          <a:lstStyle/>
          <a:p>
            <a:pPr algn="l" rtl="0"/>
            <a:r>
              <a:rPr lang="en-US" altLang="en-US" sz="3200" b="1" u="sng">
                <a:latin typeface="Verdana" pitchFamily="34" charset="0"/>
              </a:rPr>
              <a:t>Aim</a:t>
            </a:r>
          </a:p>
        </p:txBody>
      </p:sp>
      <p:sp>
        <p:nvSpPr>
          <p:cNvPr id="22544" name="Rectangle 16"/>
          <p:cNvSpPr>
            <a:spLocks noChangeArrowheads="1"/>
          </p:cNvSpPr>
          <p:nvPr/>
        </p:nvSpPr>
        <p:spPr bwMode="auto">
          <a:xfrm>
            <a:off x="304800" y="3505200"/>
            <a:ext cx="8153400" cy="579438"/>
          </a:xfrm>
          <a:prstGeom prst="rect">
            <a:avLst/>
          </a:prstGeom>
          <a:noFill/>
          <a:ln w="9525">
            <a:noFill/>
            <a:miter lim="800000"/>
            <a:headEnd/>
            <a:tailEnd/>
          </a:ln>
          <a:effectLst/>
        </p:spPr>
        <p:txBody>
          <a:bodyPr>
            <a:spAutoFit/>
          </a:bodyPr>
          <a:lstStyle/>
          <a:p>
            <a:pPr algn="l" rtl="0"/>
            <a:r>
              <a:rPr lang="en-US" altLang="zh-CN" sz="3200" b="1" u="sng">
                <a:latin typeface="Verdana" pitchFamily="34" charset="0"/>
              </a:rPr>
              <a:t>REC</a:t>
            </a:r>
            <a:r>
              <a:rPr lang="ar-EG" altLang="zh-CN" sz="3200" b="1" u="sng">
                <a:latin typeface="Verdana" pitchFamily="34" charset="0"/>
              </a:rPr>
              <a:t> </a:t>
            </a:r>
            <a:r>
              <a:rPr lang="en-US" altLang="zh-CN" sz="3200" b="1" u="sng">
                <a:latin typeface="Verdana" pitchFamily="34" charset="0"/>
              </a:rPr>
              <a:t>Mission</a:t>
            </a:r>
          </a:p>
        </p:txBody>
      </p:sp>
      <p:sp>
        <p:nvSpPr>
          <p:cNvPr id="22545" name="Rectangle 17"/>
          <p:cNvSpPr>
            <a:spLocks noChangeArrowheads="1"/>
          </p:cNvSpPr>
          <p:nvPr/>
        </p:nvSpPr>
        <p:spPr bwMode="auto">
          <a:xfrm>
            <a:off x="250825" y="4508500"/>
            <a:ext cx="8458200" cy="1543050"/>
          </a:xfrm>
          <a:prstGeom prst="rect">
            <a:avLst/>
          </a:prstGeom>
          <a:solidFill>
            <a:schemeClr val="bg1"/>
          </a:solidFill>
          <a:ln w="9525">
            <a:solidFill>
              <a:schemeClr val="tx1"/>
            </a:solidFill>
            <a:miter lim="800000"/>
            <a:headEnd/>
            <a:tailEnd/>
          </a:ln>
          <a:effectLst/>
        </p:spPr>
        <p:txBody>
          <a:bodyPr wrap="none" anchor="ctr"/>
          <a:lstStyle/>
          <a:p>
            <a:pPr algn="l" rtl="0"/>
            <a:r>
              <a:rPr lang="en-US" altLang="en-US" sz="2400" b="1"/>
              <a:t>The </a:t>
            </a:r>
            <a:r>
              <a:rPr lang="en-US" altLang="en-US" sz="2400" b="1">
                <a:solidFill>
                  <a:srgbClr val="CC00FF"/>
                </a:solidFill>
              </a:rPr>
              <a:t>purpose</a:t>
            </a:r>
            <a:r>
              <a:rPr lang="en-US" altLang="en-US" sz="2400" b="1"/>
              <a:t> of the MREC is to </a:t>
            </a:r>
            <a:r>
              <a:rPr lang="en-US" altLang="en-US" sz="2400" b="1">
                <a:solidFill>
                  <a:srgbClr val="CC00FF"/>
                </a:solidFill>
              </a:rPr>
              <a:t>protect</a:t>
            </a:r>
            <a:r>
              <a:rPr lang="en-US" altLang="en-US" sz="2400" b="1"/>
              <a:t> the </a:t>
            </a:r>
            <a:r>
              <a:rPr lang="en-US" altLang="en-US" sz="2400" b="1">
                <a:solidFill>
                  <a:srgbClr val="0000FF"/>
                </a:solidFill>
              </a:rPr>
              <a:t>rights</a:t>
            </a:r>
            <a:r>
              <a:rPr lang="en-US" altLang="en-US" sz="2400" b="1"/>
              <a:t>, </a:t>
            </a:r>
            <a:r>
              <a:rPr lang="en-US" altLang="en-US" sz="2400" b="1">
                <a:solidFill>
                  <a:srgbClr val="0000FF"/>
                </a:solidFill>
              </a:rPr>
              <a:t>safety</a:t>
            </a:r>
            <a:r>
              <a:rPr lang="en-US" altLang="en-US" sz="2400" b="1"/>
              <a:t>, </a:t>
            </a:r>
          </a:p>
          <a:p>
            <a:pPr algn="l" rtl="0"/>
            <a:r>
              <a:rPr lang="en-US" altLang="en-US" sz="2400" b="1"/>
              <a:t>and </a:t>
            </a:r>
            <a:r>
              <a:rPr lang="en-US" altLang="en-US" sz="2400" b="1">
                <a:solidFill>
                  <a:srgbClr val="0000FF"/>
                </a:solidFill>
              </a:rPr>
              <a:t>welfare</a:t>
            </a:r>
            <a:r>
              <a:rPr lang="en-US" altLang="en-US" sz="2400" b="1"/>
              <a:t> of all </a:t>
            </a:r>
            <a:r>
              <a:rPr lang="en-US" altLang="en-US" sz="2400" b="1" u="sng"/>
              <a:t>research and animal </a:t>
            </a:r>
            <a:r>
              <a:rPr lang="en-US" altLang="en-US" sz="2400" b="1"/>
              <a:t> </a:t>
            </a:r>
            <a:r>
              <a:rPr lang="en-US" altLang="en-US" sz="2400" b="1" u="sng"/>
              <a:t>subjects. </a:t>
            </a:r>
            <a:endParaRPr lang="en-US" altLang="en-US" sz="2400" b="1" u="sng">
              <a:solidFill>
                <a:srgbClr val="FF0066"/>
              </a:solidFill>
            </a:endParaRPr>
          </a:p>
          <a:p>
            <a:pPr algn="l" rtl="0"/>
            <a:endParaRPr lang="en-US" altLang="en-US" sz="2400" b="1">
              <a:solidFill>
                <a:srgbClr val="FF0066"/>
              </a:solidFill>
            </a:endParaRPr>
          </a:p>
          <a:p>
            <a:pPr algn="l" rtl="0"/>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pPr>
              <a:defRPr/>
            </a:pPr>
            <a:r>
              <a:rPr lang="en-US" altLang="en-US" sz="4000" b="1" u="sng" smtClean="0">
                <a:solidFill>
                  <a:srgbClr val="FF0000"/>
                </a:solidFill>
                <a:effectLst>
                  <a:outerShdw blurRad="38100" dist="38100" dir="2700000" algn="tl">
                    <a:srgbClr val="C0C0C0"/>
                  </a:outerShdw>
                </a:effectLst>
                <a:cs typeface="Times New Roman" pitchFamily="18" charset="0"/>
              </a:rPr>
              <a:t>MREC of National Research Centre</a:t>
            </a:r>
          </a:p>
        </p:txBody>
      </p:sp>
      <p:sp>
        <p:nvSpPr>
          <p:cNvPr id="23555" name="Rectangle 3"/>
          <p:cNvSpPr>
            <a:spLocks noGrp="1"/>
          </p:cNvSpPr>
          <p:nvPr>
            <p:ph type="body" idx="1"/>
          </p:nvPr>
        </p:nvSpPr>
        <p:spPr>
          <a:xfrm>
            <a:off x="250825" y="1412875"/>
            <a:ext cx="8686800" cy="4525963"/>
          </a:xfrm>
        </p:spPr>
        <p:txBody>
          <a:bodyPr/>
          <a:lstStyle/>
          <a:p>
            <a:pPr algn="l" rtl="0"/>
            <a:r>
              <a:rPr lang="en-US" altLang="en-US" smtClean="0">
                <a:cs typeface="Arial" pitchFamily="34" charset="0"/>
              </a:rPr>
              <a:t>The Medical Research Ethics Committee (MREC) of the NRC was </a:t>
            </a:r>
            <a:r>
              <a:rPr lang="en-US" altLang="en-US" smtClean="0">
                <a:solidFill>
                  <a:schemeClr val="hlink"/>
                </a:solidFill>
                <a:cs typeface="Arial" pitchFamily="34" charset="0"/>
              </a:rPr>
              <a:t>established in 2003</a:t>
            </a:r>
            <a:r>
              <a:rPr lang="en-US" altLang="en-US" smtClean="0">
                <a:cs typeface="Arial" pitchFamily="34" charset="0"/>
              </a:rPr>
              <a:t> aiming to review medical research to safeguard the dignity, rights, safety and wellbeing of all research participants. </a:t>
            </a:r>
          </a:p>
          <a:p>
            <a:pPr algn="l" rtl="0"/>
            <a:r>
              <a:rPr lang="en-US" altLang="en-US" smtClean="0">
                <a:cs typeface="Arial" pitchFamily="34" charset="0"/>
              </a:rPr>
              <a:t>Its </a:t>
            </a:r>
            <a:r>
              <a:rPr lang="en-US" altLang="en-US" smtClean="0">
                <a:solidFill>
                  <a:schemeClr val="hlink"/>
                </a:solidFill>
                <a:cs typeface="Arial" pitchFamily="34" charset="0"/>
              </a:rPr>
              <a:t>regulatory rules were based on the Declaration of Helsinki and WHO regulations.</a:t>
            </a:r>
          </a:p>
          <a:p>
            <a:pPr algn="l" rtl="0"/>
            <a:r>
              <a:rPr lang="en-US" altLang="en-US" smtClean="0">
                <a:cs typeface="Arial" pitchFamily="34" charset="0"/>
              </a:rPr>
              <a:t>Rules and regulations of </a:t>
            </a:r>
            <a:r>
              <a:rPr lang="en-US" altLang="en-US" smtClean="0">
                <a:solidFill>
                  <a:schemeClr val="hlink"/>
                </a:solidFill>
                <a:cs typeface="Arial" pitchFamily="34" charset="0"/>
              </a:rPr>
              <a:t>animal research ethics</a:t>
            </a:r>
            <a:r>
              <a:rPr lang="en-US" altLang="en-US" smtClean="0">
                <a:cs typeface="Arial" pitchFamily="34" charset="0"/>
              </a:rPr>
              <a:t> were established with the use of </a:t>
            </a:r>
            <a:r>
              <a:rPr lang="en-US" altLang="en-US" b="1" u="sng" smtClean="0">
                <a:solidFill>
                  <a:srgbClr val="FF0000"/>
                </a:solidFill>
                <a:cs typeface="Arial" pitchFamily="34" charset="0"/>
              </a:rPr>
              <a:t>3 Rs</a:t>
            </a:r>
            <a:r>
              <a:rPr lang="en-US" altLang="en-US" smtClean="0">
                <a:solidFill>
                  <a:srgbClr val="FF0000"/>
                </a:solidFill>
                <a:cs typeface="Arial" pitchFamily="34" charset="0"/>
              </a:rPr>
              <a:t> </a:t>
            </a:r>
            <a:r>
              <a:rPr lang="en-US" altLang="en-US" smtClean="0">
                <a:solidFill>
                  <a:schemeClr val="accent2"/>
                </a:solidFill>
                <a:cs typeface="Arial" pitchFamily="34" charset="0"/>
              </a:rPr>
              <a:t>(replacement, reduction and refinement)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0" y="152400"/>
            <a:ext cx="8915400" cy="1143000"/>
          </a:xfrm>
        </p:spPr>
        <p:txBody>
          <a:bodyPr/>
          <a:lstStyle/>
          <a:p>
            <a:pPr>
              <a:defRPr/>
            </a:pPr>
            <a:r>
              <a:rPr lang="en-US" altLang="en-US" sz="3600" b="1" u="sng" smtClean="0">
                <a:solidFill>
                  <a:srgbClr val="FF0000"/>
                </a:solidFill>
                <a:effectLst>
                  <a:outerShdw blurRad="38100" dist="38100" dir="2700000" algn="tl">
                    <a:srgbClr val="C0C0C0"/>
                  </a:outerShdw>
                </a:effectLst>
                <a:latin typeface="Verdana" pitchFamily="34" charset="0"/>
                <a:cs typeface="Times New Roman" pitchFamily="18" charset="0"/>
              </a:rPr>
              <a:t>2- Training Activity of </a:t>
            </a:r>
            <a:br>
              <a:rPr lang="en-US" altLang="en-US" sz="3600" b="1" u="sng" smtClean="0">
                <a:solidFill>
                  <a:srgbClr val="FF0000"/>
                </a:solidFill>
                <a:effectLst>
                  <a:outerShdw blurRad="38100" dist="38100" dir="2700000" algn="tl">
                    <a:srgbClr val="C0C0C0"/>
                  </a:outerShdw>
                </a:effectLst>
                <a:latin typeface="Verdana" pitchFamily="34" charset="0"/>
                <a:cs typeface="Times New Roman" pitchFamily="18" charset="0"/>
              </a:rPr>
            </a:br>
            <a:r>
              <a:rPr lang="en-US" altLang="en-US" sz="3600" b="1" u="sng" smtClean="0">
                <a:solidFill>
                  <a:srgbClr val="FF0000"/>
                </a:solidFill>
                <a:effectLst>
                  <a:outerShdw blurRad="38100" dist="38100" dir="2700000" algn="tl">
                    <a:srgbClr val="C0C0C0"/>
                  </a:outerShdw>
                </a:effectLst>
                <a:latin typeface="Verdana" pitchFamily="34" charset="0"/>
                <a:cs typeface="Times New Roman" pitchFamily="18" charset="0"/>
              </a:rPr>
              <a:t>Research Ethics  in NRC</a:t>
            </a:r>
          </a:p>
        </p:txBody>
      </p:sp>
      <p:sp>
        <p:nvSpPr>
          <p:cNvPr id="24579" name="Rectangle 3"/>
          <p:cNvSpPr>
            <a:spLocks noGrp="1"/>
          </p:cNvSpPr>
          <p:nvPr>
            <p:ph type="body" idx="1"/>
          </p:nvPr>
        </p:nvSpPr>
        <p:spPr>
          <a:xfrm>
            <a:off x="0" y="1600200"/>
            <a:ext cx="4343400" cy="4525963"/>
          </a:xfrm>
        </p:spPr>
        <p:txBody>
          <a:bodyPr/>
          <a:lstStyle/>
          <a:p>
            <a:pPr algn="l" rtl="0">
              <a:lnSpc>
                <a:spcPct val="90000"/>
              </a:lnSpc>
              <a:buFont typeface="Arial" pitchFamily="34" charset="0"/>
              <a:buNone/>
            </a:pPr>
            <a:r>
              <a:rPr lang="en-US" altLang="en-US" smtClean="0">
                <a:cs typeface="Arial" pitchFamily="34" charset="0"/>
              </a:rPr>
              <a:t>   Research ethics </a:t>
            </a:r>
            <a:r>
              <a:rPr lang="en-US" altLang="en-US" smtClean="0">
                <a:solidFill>
                  <a:srgbClr val="D60093"/>
                </a:solidFill>
                <a:cs typeface="Arial" pitchFamily="34" charset="0"/>
              </a:rPr>
              <a:t>workshops, training courses</a:t>
            </a:r>
            <a:r>
              <a:rPr lang="en-US" altLang="en-US" smtClean="0">
                <a:cs typeface="Arial" pitchFamily="34" charset="0"/>
              </a:rPr>
              <a:t> and seminars have been held in the NRC </a:t>
            </a:r>
            <a:r>
              <a:rPr lang="en-US" altLang="en-US" smtClean="0">
                <a:solidFill>
                  <a:srgbClr val="0000FF"/>
                </a:solidFill>
                <a:cs typeface="Arial" pitchFamily="34" charset="0"/>
              </a:rPr>
              <a:t>to create awareness</a:t>
            </a:r>
            <a:r>
              <a:rPr lang="en-US" altLang="en-US" smtClean="0">
                <a:cs typeface="Arial" pitchFamily="34" charset="0"/>
              </a:rPr>
              <a:t> and insure conforming to international guidelines for research. </a:t>
            </a:r>
          </a:p>
        </p:txBody>
      </p:sp>
      <p:pic>
        <p:nvPicPr>
          <p:cNvPr id="24580" name="Picture 4" descr="5"/>
          <p:cNvPicPr>
            <a:picLocks noChangeAspect="1" noChangeArrowheads="1"/>
          </p:cNvPicPr>
          <p:nvPr/>
        </p:nvPicPr>
        <p:blipFill>
          <a:blip r:embed="rId2"/>
          <a:srcRect/>
          <a:stretch>
            <a:fillRect/>
          </a:stretch>
        </p:blipFill>
        <p:spPr bwMode="auto">
          <a:xfrm>
            <a:off x="4267200" y="1371600"/>
            <a:ext cx="4622800" cy="2581275"/>
          </a:xfrm>
          <a:prstGeom prst="rect">
            <a:avLst/>
          </a:prstGeom>
          <a:noFill/>
          <a:ln w="9525">
            <a:noFill/>
            <a:miter lim="800000"/>
            <a:headEnd/>
            <a:tailEnd/>
          </a:ln>
        </p:spPr>
      </p:pic>
      <p:pic>
        <p:nvPicPr>
          <p:cNvPr id="24581" name="Picture 5" descr="ethics workshop 2010-06-30 001 2010-06-08 001"/>
          <p:cNvPicPr>
            <a:picLocks noChangeAspect="1" noChangeArrowheads="1"/>
          </p:cNvPicPr>
          <p:nvPr/>
        </p:nvPicPr>
        <p:blipFill>
          <a:blip r:embed="rId3"/>
          <a:srcRect/>
          <a:stretch>
            <a:fillRect/>
          </a:stretch>
        </p:blipFill>
        <p:spPr bwMode="auto">
          <a:xfrm>
            <a:off x="4343400" y="4114800"/>
            <a:ext cx="4495800" cy="2476500"/>
          </a:xfrm>
          <a:prstGeom prst="rect">
            <a:avLst/>
          </a:prstGeom>
          <a:noFill/>
          <a:ln w="9525">
            <a:noFill/>
            <a:miter lim="800000"/>
            <a:headEnd/>
            <a:tailEnd/>
          </a:ln>
        </p:spPr>
      </p:pic>
      <p:sp>
        <p:nvSpPr>
          <p:cNvPr id="24582" name="Text Box 6"/>
          <p:cNvSpPr txBox="1">
            <a:spLocks noChangeArrowheads="1"/>
          </p:cNvSpPr>
          <p:nvPr/>
        </p:nvSpPr>
        <p:spPr bwMode="auto">
          <a:xfrm>
            <a:off x="4556125" y="3541713"/>
            <a:ext cx="1250950" cy="366712"/>
          </a:xfrm>
          <a:prstGeom prst="rect">
            <a:avLst/>
          </a:prstGeom>
          <a:noFill/>
          <a:ln w="9525">
            <a:noFill/>
            <a:miter lim="800000"/>
            <a:headEnd/>
            <a:tailEnd/>
          </a:ln>
          <a:effectLst/>
        </p:spPr>
        <p:txBody>
          <a:bodyPr wrap="none">
            <a:spAutoFit/>
          </a:bodyPr>
          <a:lstStyle/>
          <a:p>
            <a:pPr algn="l" rtl="0"/>
            <a:r>
              <a:rPr lang="en-US" altLang="en-US" b="1">
                <a:solidFill>
                  <a:srgbClr val="FFFFCC"/>
                </a:solidFill>
              </a:rPr>
              <a:t>NRC 2008</a:t>
            </a:r>
          </a:p>
        </p:txBody>
      </p:sp>
      <p:sp>
        <p:nvSpPr>
          <p:cNvPr id="24583" name="Text Box 7"/>
          <p:cNvSpPr txBox="1">
            <a:spLocks noChangeArrowheads="1"/>
          </p:cNvSpPr>
          <p:nvPr/>
        </p:nvSpPr>
        <p:spPr bwMode="auto">
          <a:xfrm>
            <a:off x="4708525" y="6284913"/>
            <a:ext cx="1250950" cy="366712"/>
          </a:xfrm>
          <a:prstGeom prst="rect">
            <a:avLst/>
          </a:prstGeom>
          <a:noFill/>
          <a:ln w="9525">
            <a:noFill/>
            <a:miter lim="800000"/>
            <a:headEnd/>
            <a:tailEnd/>
          </a:ln>
          <a:effectLst/>
        </p:spPr>
        <p:txBody>
          <a:bodyPr wrap="none">
            <a:spAutoFit/>
          </a:bodyPr>
          <a:lstStyle/>
          <a:p>
            <a:pPr algn="l" rtl="0"/>
            <a:r>
              <a:rPr lang="en-US" altLang="en-US" b="1">
                <a:solidFill>
                  <a:srgbClr val="FFFFCC"/>
                </a:solidFill>
              </a:rPr>
              <a:t>NRC 2011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304800" y="274638"/>
            <a:ext cx="8534400" cy="1143000"/>
          </a:xfrm>
        </p:spPr>
        <p:txBody>
          <a:bodyPr/>
          <a:lstStyle/>
          <a:p>
            <a:pPr>
              <a:defRPr/>
            </a:pPr>
            <a:r>
              <a:rPr lang="en-US" altLang="en-US" sz="3200" b="1" u="sng" smtClean="0">
                <a:solidFill>
                  <a:srgbClr val="0000FF"/>
                </a:solidFill>
                <a:effectLst>
                  <a:outerShdw blurRad="38100" dist="38100" dir="2700000" algn="tl">
                    <a:srgbClr val="C0C0C0"/>
                  </a:outerShdw>
                </a:effectLst>
                <a:cs typeface="Times New Roman" pitchFamily="18" charset="0"/>
              </a:rPr>
              <a:t>Training Course on</a:t>
            </a:r>
            <a:r>
              <a:rPr lang="en-US" altLang="en-US" sz="3200" b="1" u="sng" smtClean="0">
                <a:effectLst>
                  <a:outerShdw blurRad="38100" dist="38100" dir="2700000" algn="tl">
                    <a:srgbClr val="C0C0C0"/>
                  </a:outerShdw>
                </a:effectLst>
                <a:cs typeface="Times New Roman" pitchFamily="18" charset="0"/>
              </a:rPr>
              <a:t/>
            </a:r>
            <a:br>
              <a:rPr lang="en-US" altLang="en-US" sz="3200" b="1" u="sng" smtClean="0">
                <a:effectLst>
                  <a:outerShdw blurRad="38100" dist="38100" dir="2700000" algn="tl">
                    <a:srgbClr val="C0C0C0"/>
                  </a:outerShdw>
                </a:effectLst>
                <a:cs typeface="Times New Roman" pitchFamily="18" charset="0"/>
              </a:rPr>
            </a:br>
            <a:r>
              <a:rPr lang="en-US" altLang="en-US" sz="3200" b="1" u="sng" smtClean="0">
                <a:solidFill>
                  <a:srgbClr val="FF0000"/>
                </a:solidFill>
                <a:effectLst>
                  <a:outerShdw blurRad="38100" dist="38100" dir="2700000" algn="tl">
                    <a:srgbClr val="C0C0C0"/>
                  </a:outerShdw>
                </a:effectLst>
                <a:cs typeface="Times New Roman" pitchFamily="18" charset="0"/>
              </a:rPr>
              <a:t>“Research Ethics &amp; Clinical Trial”</a:t>
            </a:r>
            <a:r>
              <a:rPr lang="en-US" altLang="en-US" sz="2800" b="1" u="sng" smtClean="0">
                <a:effectLst>
                  <a:outerShdw blurRad="38100" dist="38100" dir="2700000" algn="tl">
                    <a:srgbClr val="C0C0C0"/>
                  </a:outerShdw>
                </a:effectLst>
                <a:cs typeface="Times New Roman" pitchFamily="18" charset="0"/>
              </a:rPr>
              <a:t/>
            </a:r>
            <a:br>
              <a:rPr lang="en-US" altLang="en-US" sz="2800" b="1" u="sng" smtClean="0">
                <a:effectLst>
                  <a:outerShdw blurRad="38100" dist="38100" dir="2700000" algn="tl">
                    <a:srgbClr val="C0C0C0"/>
                  </a:outerShdw>
                </a:effectLst>
                <a:cs typeface="Times New Roman" pitchFamily="18" charset="0"/>
              </a:rPr>
            </a:br>
            <a:r>
              <a:rPr lang="en-US" altLang="en-US" sz="2800" smtClean="0">
                <a:cs typeface="Times New Roman" pitchFamily="18" charset="0"/>
              </a:rPr>
              <a:t>29 September 2013</a:t>
            </a:r>
          </a:p>
        </p:txBody>
      </p:sp>
      <p:pic>
        <p:nvPicPr>
          <p:cNvPr id="25603" name="Picture 3" descr="20130929_115812"/>
          <p:cNvPicPr>
            <a:picLocks noChangeAspect="1" noChangeArrowheads="1"/>
          </p:cNvPicPr>
          <p:nvPr/>
        </p:nvPicPr>
        <p:blipFill>
          <a:blip r:embed="rId2"/>
          <a:srcRect/>
          <a:stretch>
            <a:fillRect/>
          </a:stretch>
        </p:blipFill>
        <p:spPr bwMode="auto">
          <a:xfrm>
            <a:off x="228600" y="3886200"/>
            <a:ext cx="4572000" cy="2743200"/>
          </a:xfrm>
          <a:prstGeom prst="rect">
            <a:avLst/>
          </a:prstGeom>
          <a:noFill/>
          <a:ln w="9525">
            <a:noFill/>
            <a:miter lim="800000"/>
            <a:headEnd/>
            <a:tailEnd/>
          </a:ln>
        </p:spPr>
      </p:pic>
      <p:pic>
        <p:nvPicPr>
          <p:cNvPr id="25604" name="Picture 4" descr="20130929_131919"/>
          <p:cNvPicPr>
            <a:picLocks noChangeAspect="1" noChangeArrowheads="1"/>
          </p:cNvPicPr>
          <p:nvPr/>
        </p:nvPicPr>
        <p:blipFill>
          <a:blip r:embed="rId3"/>
          <a:srcRect/>
          <a:stretch>
            <a:fillRect/>
          </a:stretch>
        </p:blipFill>
        <p:spPr bwMode="auto">
          <a:xfrm>
            <a:off x="4419600" y="1600200"/>
            <a:ext cx="4495800" cy="29908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pPr>
              <a:defRPr/>
            </a:pPr>
            <a:r>
              <a:rPr lang="en-US" altLang="en-US" sz="3200" b="1" u="sng" smtClean="0">
                <a:solidFill>
                  <a:srgbClr val="FF0000"/>
                </a:solidFill>
                <a:effectLst>
                  <a:outerShdw blurRad="38100" dist="38100" dir="2700000" algn="tl">
                    <a:srgbClr val="C0C0C0"/>
                  </a:outerShdw>
                </a:effectLst>
                <a:cs typeface="Times New Roman" pitchFamily="18" charset="0"/>
              </a:rPr>
              <a:t>CT Conference, NRC, Egypt, 28</a:t>
            </a:r>
            <a:r>
              <a:rPr lang="en-US" altLang="en-US" sz="3200" b="1" u="sng" baseline="30000" smtClean="0">
                <a:solidFill>
                  <a:srgbClr val="FF0000"/>
                </a:solidFill>
                <a:effectLst>
                  <a:outerShdw blurRad="38100" dist="38100" dir="2700000" algn="tl">
                    <a:srgbClr val="C0C0C0"/>
                  </a:outerShdw>
                </a:effectLst>
                <a:cs typeface="Times New Roman" pitchFamily="18" charset="0"/>
              </a:rPr>
              <a:t>th</a:t>
            </a:r>
            <a:r>
              <a:rPr lang="en-US" altLang="en-US" sz="3200" b="1" u="sng" smtClean="0">
                <a:solidFill>
                  <a:srgbClr val="FF0000"/>
                </a:solidFill>
                <a:effectLst>
                  <a:outerShdw blurRad="38100" dist="38100" dir="2700000" algn="tl">
                    <a:srgbClr val="C0C0C0"/>
                  </a:outerShdw>
                </a:effectLst>
                <a:cs typeface="Times New Roman" pitchFamily="18" charset="0"/>
              </a:rPr>
              <a:t> October 2013</a:t>
            </a:r>
          </a:p>
        </p:txBody>
      </p:sp>
      <p:pic>
        <p:nvPicPr>
          <p:cNvPr id="26627" name="Picture 4" descr="IMG_3424"/>
          <p:cNvPicPr>
            <a:picLocks noGrp="1" noChangeAspect="1" noChangeArrowheads="1"/>
          </p:cNvPicPr>
          <p:nvPr>
            <p:ph type="body" idx="1"/>
          </p:nvPr>
        </p:nvPicPr>
        <p:blipFill>
          <a:blip r:embed="rId2"/>
          <a:srcRect/>
          <a:stretch>
            <a:fillRect/>
          </a:stretch>
        </p:blipFill>
        <p:spPr>
          <a:xfrm>
            <a:off x="179388" y="4005263"/>
            <a:ext cx="2952750" cy="2478087"/>
          </a:xfrm>
        </p:spPr>
      </p:pic>
      <p:pic>
        <p:nvPicPr>
          <p:cNvPr id="26628" name="Picture 5" descr="IMG_3416"/>
          <p:cNvPicPr>
            <a:picLocks noChangeAspect="1" noChangeArrowheads="1"/>
          </p:cNvPicPr>
          <p:nvPr/>
        </p:nvPicPr>
        <p:blipFill>
          <a:blip r:embed="rId3"/>
          <a:srcRect/>
          <a:stretch>
            <a:fillRect/>
          </a:stretch>
        </p:blipFill>
        <p:spPr bwMode="auto">
          <a:xfrm>
            <a:off x="3203575" y="1484313"/>
            <a:ext cx="2705100" cy="2232025"/>
          </a:xfrm>
          <a:prstGeom prst="rect">
            <a:avLst/>
          </a:prstGeom>
          <a:noFill/>
          <a:ln w="9525">
            <a:noFill/>
            <a:miter lim="800000"/>
            <a:headEnd/>
            <a:tailEnd/>
          </a:ln>
        </p:spPr>
      </p:pic>
      <p:pic>
        <p:nvPicPr>
          <p:cNvPr id="26629" name="Picture 6" descr="IMG_3426"/>
          <p:cNvPicPr>
            <a:picLocks noChangeAspect="1" noChangeArrowheads="1"/>
          </p:cNvPicPr>
          <p:nvPr/>
        </p:nvPicPr>
        <p:blipFill>
          <a:blip r:embed="rId4"/>
          <a:srcRect/>
          <a:stretch>
            <a:fillRect/>
          </a:stretch>
        </p:blipFill>
        <p:spPr bwMode="auto">
          <a:xfrm>
            <a:off x="250825" y="1484313"/>
            <a:ext cx="2881313" cy="2232025"/>
          </a:xfrm>
          <a:prstGeom prst="rect">
            <a:avLst/>
          </a:prstGeom>
          <a:noFill/>
          <a:ln w="9525">
            <a:noFill/>
            <a:miter lim="800000"/>
            <a:headEnd/>
            <a:tailEnd/>
          </a:ln>
        </p:spPr>
      </p:pic>
      <p:pic>
        <p:nvPicPr>
          <p:cNvPr id="26630" name="Picture 7" descr="IMG_3419"/>
          <p:cNvPicPr>
            <a:picLocks noChangeAspect="1" noChangeArrowheads="1"/>
          </p:cNvPicPr>
          <p:nvPr/>
        </p:nvPicPr>
        <p:blipFill>
          <a:blip r:embed="rId5"/>
          <a:srcRect/>
          <a:stretch>
            <a:fillRect/>
          </a:stretch>
        </p:blipFill>
        <p:spPr bwMode="auto">
          <a:xfrm>
            <a:off x="6011863" y="1484313"/>
            <a:ext cx="2811462" cy="2160587"/>
          </a:xfrm>
          <a:prstGeom prst="rect">
            <a:avLst/>
          </a:prstGeom>
          <a:noFill/>
          <a:ln w="9525">
            <a:noFill/>
            <a:miter lim="800000"/>
            <a:headEnd/>
            <a:tailEnd/>
          </a:ln>
        </p:spPr>
      </p:pic>
      <p:pic>
        <p:nvPicPr>
          <p:cNvPr id="26631" name="Picture 8" descr="IMG_3427"/>
          <p:cNvPicPr>
            <a:picLocks noChangeAspect="1" noChangeArrowheads="1"/>
          </p:cNvPicPr>
          <p:nvPr/>
        </p:nvPicPr>
        <p:blipFill>
          <a:blip r:embed="rId6"/>
          <a:srcRect/>
          <a:stretch>
            <a:fillRect/>
          </a:stretch>
        </p:blipFill>
        <p:spPr bwMode="auto">
          <a:xfrm>
            <a:off x="3203575" y="4005263"/>
            <a:ext cx="2808288" cy="2447925"/>
          </a:xfrm>
          <a:prstGeom prst="rect">
            <a:avLst/>
          </a:prstGeom>
          <a:noFill/>
          <a:ln w="9525">
            <a:noFill/>
            <a:miter lim="800000"/>
            <a:headEnd/>
            <a:tailEnd/>
          </a:ln>
        </p:spPr>
      </p:pic>
      <p:pic>
        <p:nvPicPr>
          <p:cNvPr id="26632" name="Picture 9" descr="IMG_3403"/>
          <p:cNvPicPr>
            <a:picLocks noChangeAspect="1" noChangeArrowheads="1"/>
          </p:cNvPicPr>
          <p:nvPr/>
        </p:nvPicPr>
        <p:blipFill>
          <a:blip r:embed="rId7"/>
          <a:srcRect/>
          <a:stretch>
            <a:fillRect/>
          </a:stretch>
        </p:blipFill>
        <p:spPr bwMode="auto">
          <a:xfrm>
            <a:off x="6084888" y="4005263"/>
            <a:ext cx="2763837" cy="2447925"/>
          </a:xfrm>
          <a:prstGeom prst="rect">
            <a:avLst/>
          </a:prstGeom>
          <a:noFill/>
          <a:ln w="9525">
            <a:noFill/>
            <a:miter lim="800000"/>
            <a:headEnd/>
            <a:tailEnd/>
          </a:ln>
        </p:spPr>
      </p:pic>
      <p:sp>
        <p:nvSpPr>
          <p:cNvPr id="26633" name="Text Box 11"/>
          <p:cNvSpPr txBox="1">
            <a:spLocks noChangeArrowheads="1"/>
          </p:cNvSpPr>
          <p:nvPr/>
        </p:nvSpPr>
        <p:spPr bwMode="auto">
          <a:xfrm>
            <a:off x="250825" y="5805488"/>
            <a:ext cx="2520950" cy="366712"/>
          </a:xfrm>
          <a:prstGeom prst="rect">
            <a:avLst/>
          </a:prstGeom>
          <a:solidFill>
            <a:srgbClr val="FEFEC2"/>
          </a:solidFill>
          <a:ln w="9525">
            <a:noFill/>
            <a:miter lim="800000"/>
            <a:headEnd/>
            <a:tailEnd/>
          </a:ln>
          <a:effectLst/>
        </p:spPr>
        <p:txBody>
          <a:bodyPr wrap="none">
            <a:spAutoFit/>
          </a:bodyPr>
          <a:lstStyle/>
          <a:p>
            <a:r>
              <a:rPr lang="en-US" altLang="en-US" b="1">
                <a:solidFill>
                  <a:srgbClr val="0000FF"/>
                </a:solidFill>
              </a:rPr>
              <a:t>Alexandria University</a:t>
            </a:r>
          </a:p>
        </p:txBody>
      </p:sp>
      <p:sp>
        <p:nvSpPr>
          <p:cNvPr id="26634" name="Rectangle 12"/>
          <p:cNvSpPr>
            <a:spLocks noChangeArrowheads="1"/>
          </p:cNvSpPr>
          <p:nvPr/>
        </p:nvSpPr>
        <p:spPr bwMode="auto">
          <a:xfrm>
            <a:off x="611188" y="3141663"/>
            <a:ext cx="1944687" cy="360362"/>
          </a:xfrm>
          <a:prstGeom prst="rect">
            <a:avLst/>
          </a:prstGeom>
          <a:solidFill>
            <a:srgbClr val="FEFEC2"/>
          </a:solidFill>
          <a:ln w="9525">
            <a:solidFill>
              <a:schemeClr val="tx1"/>
            </a:solidFill>
            <a:miter lim="800000"/>
            <a:headEnd/>
            <a:tailEnd/>
          </a:ln>
          <a:effectLst/>
        </p:spPr>
        <p:txBody>
          <a:bodyPr wrap="none" anchor="ctr"/>
          <a:lstStyle/>
          <a:p>
            <a:pPr algn="ctr"/>
            <a:r>
              <a:rPr lang="en-US" altLang="en-US" b="1">
                <a:solidFill>
                  <a:srgbClr val="0000FF"/>
                </a:solidFill>
              </a:rPr>
              <a:t>Cairo University</a:t>
            </a:r>
          </a:p>
        </p:txBody>
      </p:sp>
      <p:sp>
        <p:nvSpPr>
          <p:cNvPr id="26635" name="Text Box 13"/>
          <p:cNvSpPr txBox="1">
            <a:spLocks noChangeArrowheads="1"/>
          </p:cNvSpPr>
          <p:nvPr/>
        </p:nvSpPr>
        <p:spPr bwMode="auto">
          <a:xfrm>
            <a:off x="3203575" y="5805488"/>
            <a:ext cx="2800350" cy="366712"/>
          </a:xfrm>
          <a:prstGeom prst="rect">
            <a:avLst/>
          </a:prstGeom>
          <a:solidFill>
            <a:srgbClr val="FEFEC2"/>
          </a:solidFill>
          <a:ln w="9525">
            <a:noFill/>
            <a:miter lim="800000"/>
            <a:headEnd/>
            <a:tailEnd/>
          </a:ln>
          <a:effectLst/>
        </p:spPr>
        <p:txBody>
          <a:bodyPr wrap="none">
            <a:spAutoFit/>
          </a:bodyPr>
          <a:lstStyle/>
          <a:p>
            <a:r>
              <a:rPr lang="en-US" altLang="en-US" b="1">
                <a:solidFill>
                  <a:srgbClr val="0000FF"/>
                </a:solidFill>
              </a:rPr>
              <a:t>Ministry of Health Egypt</a:t>
            </a:r>
          </a:p>
        </p:txBody>
      </p:sp>
      <p:sp>
        <p:nvSpPr>
          <p:cNvPr id="26636" name="Text Box 14"/>
          <p:cNvSpPr txBox="1">
            <a:spLocks noChangeArrowheads="1"/>
          </p:cNvSpPr>
          <p:nvPr/>
        </p:nvSpPr>
        <p:spPr bwMode="auto">
          <a:xfrm>
            <a:off x="6372225" y="5805488"/>
            <a:ext cx="2203450" cy="366712"/>
          </a:xfrm>
          <a:prstGeom prst="rect">
            <a:avLst/>
          </a:prstGeom>
          <a:solidFill>
            <a:srgbClr val="FEFEC2"/>
          </a:solidFill>
          <a:ln w="9525">
            <a:noFill/>
            <a:miter lim="800000"/>
            <a:headEnd/>
            <a:tailEnd/>
          </a:ln>
          <a:effectLst/>
        </p:spPr>
        <p:txBody>
          <a:bodyPr wrap="none">
            <a:spAutoFit/>
          </a:bodyPr>
          <a:lstStyle/>
          <a:p>
            <a:r>
              <a:rPr lang="en-US" altLang="en-US" b="1">
                <a:solidFill>
                  <a:srgbClr val="0000FF"/>
                </a:solidFill>
              </a:rPr>
              <a:t>Novartis Company</a:t>
            </a:r>
          </a:p>
        </p:txBody>
      </p:sp>
      <p:sp>
        <p:nvSpPr>
          <p:cNvPr id="26637" name="Text Box 15"/>
          <p:cNvSpPr txBox="1">
            <a:spLocks noChangeArrowheads="1"/>
          </p:cNvSpPr>
          <p:nvPr/>
        </p:nvSpPr>
        <p:spPr bwMode="auto">
          <a:xfrm>
            <a:off x="4140200" y="3141663"/>
            <a:ext cx="679450" cy="366712"/>
          </a:xfrm>
          <a:prstGeom prst="rect">
            <a:avLst/>
          </a:prstGeom>
          <a:solidFill>
            <a:srgbClr val="FEFEC2"/>
          </a:solidFill>
          <a:ln w="9525">
            <a:noFill/>
            <a:miter lim="800000"/>
            <a:headEnd/>
            <a:tailEnd/>
          </a:ln>
          <a:effectLst/>
        </p:spPr>
        <p:txBody>
          <a:bodyPr wrap="none">
            <a:spAutoFit/>
          </a:bodyPr>
          <a:lstStyle/>
          <a:p>
            <a:r>
              <a:rPr lang="en-US" altLang="en-US" b="1">
                <a:solidFill>
                  <a:srgbClr val="0000FF"/>
                </a:solidFill>
              </a:rPr>
              <a:t>NRC</a:t>
            </a:r>
          </a:p>
        </p:txBody>
      </p:sp>
      <p:sp>
        <p:nvSpPr>
          <p:cNvPr id="26638" name="Text Box 16"/>
          <p:cNvSpPr txBox="1">
            <a:spLocks noChangeArrowheads="1"/>
          </p:cNvSpPr>
          <p:nvPr/>
        </p:nvSpPr>
        <p:spPr bwMode="auto">
          <a:xfrm>
            <a:off x="6354763" y="3141663"/>
            <a:ext cx="1860550" cy="366712"/>
          </a:xfrm>
          <a:prstGeom prst="rect">
            <a:avLst/>
          </a:prstGeom>
          <a:solidFill>
            <a:srgbClr val="FEFEC2"/>
          </a:solidFill>
          <a:ln w="9525">
            <a:noFill/>
            <a:miter lim="800000"/>
            <a:headEnd/>
            <a:tailEnd/>
          </a:ln>
          <a:effectLst/>
        </p:spPr>
        <p:txBody>
          <a:bodyPr wrap="none">
            <a:spAutoFit/>
          </a:bodyPr>
          <a:lstStyle/>
          <a:p>
            <a:r>
              <a:rPr lang="en-US" altLang="en-US" b="1">
                <a:solidFill>
                  <a:srgbClr val="0000FF"/>
                </a:solidFill>
              </a:rPr>
              <a:t>Quintiles</a:t>
            </a:r>
            <a:r>
              <a:rPr lang="en-US" altLang="en-US"/>
              <a:t> </a:t>
            </a:r>
            <a:r>
              <a:rPr lang="en-US" altLang="en-US" b="1">
                <a:solidFill>
                  <a:srgbClr val="0000FF"/>
                </a:solidFill>
              </a:rPr>
              <a:t>Egypt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57200" y="0"/>
            <a:ext cx="8229600" cy="1143000"/>
          </a:xfrm>
        </p:spPr>
        <p:txBody>
          <a:bodyPr/>
          <a:lstStyle/>
          <a:p>
            <a:pPr>
              <a:defRPr/>
            </a:pPr>
            <a:r>
              <a:rPr lang="en-US" altLang="en-US" sz="3200" b="1" u="sng" smtClean="0">
                <a:solidFill>
                  <a:srgbClr val="FF0000"/>
                </a:solidFill>
                <a:effectLst>
                  <a:outerShdw blurRad="38100" dist="38100" dir="2700000" algn="tl">
                    <a:srgbClr val="C0C0C0"/>
                  </a:outerShdw>
                </a:effectLst>
                <a:cs typeface="Times New Roman" pitchFamily="18" charset="0"/>
              </a:rPr>
              <a:t>Training Courses and workshops held in NRC during the years 2006 to 2013</a:t>
            </a:r>
          </a:p>
        </p:txBody>
      </p:sp>
      <p:sp>
        <p:nvSpPr>
          <p:cNvPr id="27651" name="Rectangle 3"/>
          <p:cNvSpPr>
            <a:spLocks noGrp="1"/>
          </p:cNvSpPr>
          <p:nvPr>
            <p:ph type="body" idx="1"/>
          </p:nvPr>
        </p:nvSpPr>
        <p:spPr>
          <a:xfrm>
            <a:off x="533400" y="1196975"/>
            <a:ext cx="8229600" cy="4953000"/>
          </a:xfrm>
        </p:spPr>
        <p:txBody>
          <a:bodyPr/>
          <a:lstStyle/>
          <a:p>
            <a:pPr algn="ctr" rtl="0">
              <a:lnSpc>
                <a:spcPct val="80000"/>
              </a:lnSpc>
              <a:buFont typeface="Arial" charset="0"/>
              <a:buChar char="•"/>
              <a:defRPr/>
            </a:pPr>
            <a:r>
              <a:rPr lang="en-US" altLang="en-US" sz="2800" b="1" dirty="0" smtClean="0">
                <a:cs typeface="Arial" charset="0"/>
              </a:rPr>
              <a:t>Year </a:t>
            </a:r>
            <a:r>
              <a:rPr lang="en-US" altLang="en-US" sz="2800" b="1" dirty="0" smtClean="0">
                <a:solidFill>
                  <a:srgbClr val="00CC00"/>
                </a:solidFill>
                <a:cs typeface="Arial" charset="0"/>
              </a:rPr>
              <a:t>2006</a:t>
            </a:r>
            <a:r>
              <a:rPr lang="en-US" altLang="en-US" sz="2800" dirty="0" smtClean="0">
                <a:cs typeface="Arial" charset="0"/>
              </a:rPr>
              <a:t>  … </a:t>
            </a:r>
            <a:r>
              <a:rPr lang="en-US" altLang="en-US" sz="2800" b="1" dirty="0" smtClean="0">
                <a:solidFill>
                  <a:srgbClr val="D60093"/>
                </a:solidFill>
                <a:cs typeface="Arial" charset="0"/>
              </a:rPr>
              <a:t>4</a:t>
            </a:r>
            <a:r>
              <a:rPr lang="en-US" altLang="en-US" sz="2800" dirty="0" smtClean="0">
                <a:cs typeface="Arial" charset="0"/>
              </a:rPr>
              <a:t> Workshops … </a:t>
            </a:r>
            <a:r>
              <a:rPr lang="en-US" altLang="en-US" sz="2800" b="1" dirty="0" smtClean="0">
                <a:solidFill>
                  <a:srgbClr val="0000FF"/>
                </a:solidFill>
                <a:cs typeface="Arial" charset="0"/>
              </a:rPr>
              <a:t>220</a:t>
            </a:r>
            <a:r>
              <a:rPr lang="en-US" altLang="en-US" sz="2800" dirty="0" smtClean="0">
                <a:cs typeface="Arial" charset="0"/>
              </a:rPr>
              <a:t> Trainee</a:t>
            </a:r>
            <a:endParaRPr lang="en-US" altLang="en-US" sz="2800" b="1" dirty="0" smtClean="0">
              <a:cs typeface="Arial" charset="0"/>
            </a:endParaRPr>
          </a:p>
          <a:p>
            <a:pPr algn="ctr" rtl="0">
              <a:lnSpc>
                <a:spcPct val="80000"/>
              </a:lnSpc>
              <a:buFont typeface="Arial" charset="0"/>
              <a:buChar char="•"/>
              <a:defRPr/>
            </a:pPr>
            <a:r>
              <a:rPr lang="en-US" altLang="en-US" sz="2800" b="1" dirty="0" smtClean="0">
                <a:cs typeface="Arial" charset="0"/>
              </a:rPr>
              <a:t>Year </a:t>
            </a:r>
            <a:r>
              <a:rPr lang="en-US" altLang="en-US" sz="2800" b="1" dirty="0" smtClean="0">
                <a:solidFill>
                  <a:srgbClr val="00CC00"/>
                </a:solidFill>
                <a:cs typeface="Arial" charset="0"/>
              </a:rPr>
              <a:t>2007</a:t>
            </a:r>
            <a:r>
              <a:rPr lang="en-US" altLang="en-US" sz="2800" b="1" dirty="0" smtClean="0">
                <a:cs typeface="Arial" charset="0"/>
              </a:rPr>
              <a:t>  … </a:t>
            </a:r>
            <a:r>
              <a:rPr lang="en-US" altLang="en-US" sz="2800" b="1" dirty="0" smtClean="0">
                <a:solidFill>
                  <a:srgbClr val="D60093"/>
                </a:solidFill>
                <a:cs typeface="Arial" charset="0"/>
              </a:rPr>
              <a:t>1</a:t>
            </a:r>
            <a:r>
              <a:rPr lang="en-US" altLang="en-US" sz="2800" b="1" dirty="0" smtClean="0">
                <a:cs typeface="Arial" charset="0"/>
              </a:rPr>
              <a:t> </a:t>
            </a:r>
            <a:r>
              <a:rPr lang="en-US" altLang="en-US" sz="2800" dirty="0" smtClean="0">
                <a:cs typeface="Arial" charset="0"/>
              </a:rPr>
              <a:t>Workshop   … </a:t>
            </a:r>
            <a:r>
              <a:rPr lang="en-US" altLang="en-US" sz="2800" b="1" dirty="0" smtClean="0">
                <a:solidFill>
                  <a:srgbClr val="0000FF"/>
                </a:solidFill>
                <a:cs typeface="Arial" charset="0"/>
              </a:rPr>
              <a:t>140 </a:t>
            </a:r>
            <a:r>
              <a:rPr lang="en-US" altLang="en-US" sz="2800" dirty="0" smtClean="0">
                <a:cs typeface="Arial" charset="0"/>
              </a:rPr>
              <a:t>Trainee</a:t>
            </a:r>
            <a:endParaRPr lang="en-US" altLang="en-US" sz="2800" b="1" dirty="0" smtClean="0">
              <a:cs typeface="Arial" charset="0"/>
            </a:endParaRPr>
          </a:p>
          <a:p>
            <a:pPr algn="ctr" rtl="0">
              <a:lnSpc>
                <a:spcPct val="80000"/>
              </a:lnSpc>
              <a:buFont typeface="Arial" charset="0"/>
              <a:buChar char="•"/>
              <a:defRPr/>
            </a:pPr>
            <a:r>
              <a:rPr lang="en-US" altLang="en-US" sz="2800" b="1" dirty="0" smtClean="0">
                <a:cs typeface="Arial" charset="0"/>
              </a:rPr>
              <a:t>Year </a:t>
            </a:r>
            <a:r>
              <a:rPr lang="en-US" altLang="en-US" sz="2800" b="1" dirty="0" smtClean="0">
                <a:solidFill>
                  <a:srgbClr val="00CC00"/>
                </a:solidFill>
                <a:cs typeface="Arial" charset="0"/>
              </a:rPr>
              <a:t>2008</a:t>
            </a:r>
            <a:r>
              <a:rPr lang="en-US" altLang="en-US" sz="2800" b="1" dirty="0" smtClean="0">
                <a:cs typeface="Arial" charset="0"/>
              </a:rPr>
              <a:t>  … </a:t>
            </a:r>
            <a:r>
              <a:rPr lang="en-US" altLang="en-US" sz="2800" b="1" dirty="0" smtClean="0">
                <a:solidFill>
                  <a:srgbClr val="D60093"/>
                </a:solidFill>
                <a:cs typeface="Arial" charset="0"/>
              </a:rPr>
              <a:t>8</a:t>
            </a:r>
            <a:r>
              <a:rPr lang="en-US" altLang="en-US" sz="2800" b="1" dirty="0" smtClean="0">
                <a:cs typeface="Arial" charset="0"/>
              </a:rPr>
              <a:t> </a:t>
            </a:r>
            <a:r>
              <a:rPr lang="en-US" altLang="en-US" sz="2800" dirty="0" smtClean="0">
                <a:cs typeface="Arial" charset="0"/>
              </a:rPr>
              <a:t>Workshops … </a:t>
            </a:r>
            <a:r>
              <a:rPr lang="en-US" altLang="en-US" sz="2800" b="1" dirty="0" smtClean="0">
                <a:solidFill>
                  <a:srgbClr val="0000FF"/>
                </a:solidFill>
                <a:cs typeface="Arial" charset="0"/>
              </a:rPr>
              <a:t>182 </a:t>
            </a:r>
            <a:r>
              <a:rPr lang="en-US" altLang="en-US" sz="2800" dirty="0" smtClean="0">
                <a:cs typeface="Arial" charset="0"/>
              </a:rPr>
              <a:t>Trainee</a:t>
            </a:r>
            <a:endParaRPr lang="en-US" altLang="en-US" sz="2800" b="1" dirty="0" smtClean="0">
              <a:cs typeface="Arial" charset="0"/>
            </a:endParaRPr>
          </a:p>
          <a:p>
            <a:pPr algn="ctr" rtl="0">
              <a:lnSpc>
                <a:spcPct val="80000"/>
              </a:lnSpc>
              <a:buFont typeface="Arial" charset="0"/>
              <a:buChar char="•"/>
              <a:defRPr/>
            </a:pPr>
            <a:r>
              <a:rPr lang="en-US" altLang="en-US" sz="2800" b="1" dirty="0" smtClean="0">
                <a:cs typeface="Arial" charset="0"/>
              </a:rPr>
              <a:t>Year </a:t>
            </a:r>
            <a:r>
              <a:rPr lang="en-US" altLang="en-US" sz="2800" b="1" dirty="0" smtClean="0">
                <a:solidFill>
                  <a:srgbClr val="00CC00"/>
                </a:solidFill>
                <a:cs typeface="Arial" charset="0"/>
              </a:rPr>
              <a:t>2009 </a:t>
            </a:r>
            <a:r>
              <a:rPr lang="en-US" altLang="en-US" sz="2800" b="1" dirty="0" smtClean="0">
                <a:cs typeface="Arial" charset="0"/>
              </a:rPr>
              <a:t> … </a:t>
            </a:r>
            <a:r>
              <a:rPr lang="en-US" altLang="en-US" sz="2800" b="1" dirty="0" smtClean="0">
                <a:solidFill>
                  <a:srgbClr val="D60093"/>
                </a:solidFill>
                <a:cs typeface="Arial" charset="0"/>
              </a:rPr>
              <a:t>4</a:t>
            </a:r>
            <a:r>
              <a:rPr lang="en-US" altLang="en-US" sz="2800" b="1" dirty="0" smtClean="0">
                <a:cs typeface="Arial" charset="0"/>
              </a:rPr>
              <a:t> </a:t>
            </a:r>
            <a:r>
              <a:rPr lang="en-US" altLang="en-US" sz="2800" dirty="0" smtClean="0">
                <a:cs typeface="Arial" charset="0"/>
              </a:rPr>
              <a:t>Workshops …  </a:t>
            </a:r>
            <a:r>
              <a:rPr lang="en-US" altLang="en-US" sz="2800" b="1" dirty="0" smtClean="0">
                <a:solidFill>
                  <a:srgbClr val="0000FF"/>
                </a:solidFill>
                <a:cs typeface="Arial" charset="0"/>
              </a:rPr>
              <a:t>47</a:t>
            </a:r>
            <a:r>
              <a:rPr lang="en-US" altLang="en-US" sz="2800" dirty="0" smtClean="0">
                <a:cs typeface="Arial" charset="0"/>
              </a:rPr>
              <a:t>  Trainee</a:t>
            </a:r>
            <a:endParaRPr lang="en-US" altLang="en-US" sz="2800" b="1" dirty="0" smtClean="0">
              <a:cs typeface="Arial" charset="0"/>
            </a:endParaRPr>
          </a:p>
          <a:p>
            <a:pPr algn="ctr" rtl="0">
              <a:lnSpc>
                <a:spcPct val="80000"/>
              </a:lnSpc>
              <a:buFont typeface="Arial" charset="0"/>
              <a:buChar char="•"/>
              <a:defRPr/>
            </a:pPr>
            <a:r>
              <a:rPr lang="en-US" altLang="en-US" sz="2800" b="1" dirty="0" smtClean="0">
                <a:cs typeface="Arial" charset="0"/>
              </a:rPr>
              <a:t>Year </a:t>
            </a:r>
            <a:r>
              <a:rPr lang="en-US" altLang="en-US" sz="2800" b="1" dirty="0" smtClean="0">
                <a:solidFill>
                  <a:srgbClr val="00CC00"/>
                </a:solidFill>
                <a:cs typeface="Arial" charset="0"/>
              </a:rPr>
              <a:t>2010</a:t>
            </a:r>
            <a:r>
              <a:rPr lang="en-US" altLang="en-US" sz="2800" b="1" dirty="0" smtClean="0">
                <a:cs typeface="Arial" charset="0"/>
              </a:rPr>
              <a:t>  … </a:t>
            </a:r>
            <a:r>
              <a:rPr lang="en-US" altLang="en-US" sz="2800" b="1" dirty="0" smtClean="0">
                <a:solidFill>
                  <a:srgbClr val="D60093"/>
                </a:solidFill>
                <a:cs typeface="Arial" charset="0"/>
              </a:rPr>
              <a:t>4</a:t>
            </a:r>
            <a:r>
              <a:rPr lang="en-US" altLang="en-US" sz="2800" b="1" dirty="0" smtClean="0">
                <a:cs typeface="Arial" charset="0"/>
              </a:rPr>
              <a:t> </a:t>
            </a:r>
            <a:r>
              <a:rPr lang="en-US" altLang="en-US" sz="2800" dirty="0" smtClean="0">
                <a:cs typeface="Arial" charset="0"/>
              </a:rPr>
              <a:t>Workshops … </a:t>
            </a:r>
            <a:r>
              <a:rPr lang="en-US" altLang="en-US" sz="2800" b="1" dirty="0" smtClean="0">
                <a:solidFill>
                  <a:srgbClr val="0000FF"/>
                </a:solidFill>
                <a:cs typeface="Arial" charset="0"/>
              </a:rPr>
              <a:t>184 </a:t>
            </a:r>
            <a:r>
              <a:rPr lang="en-US" altLang="en-US" sz="2800" dirty="0" smtClean="0">
                <a:cs typeface="Arial" charset="0"/>
              </a:rPr>
              <a:t>Trainee</a:t>
            </a:r>
            <a:endParaRPr lang="en-US" altLang="en-US" sz="2800" b="1" dirty="0" smtClean="0">
              <a:cs typeface="Arial" charset="0"/>
            </a:endParaRPr>
          </a:p>
          <a:p>
            <a:pPr algn="ctr" rtl="0">
              <a:lnSpc>
                <a:spcPct val="80000"/>
              </a:lnSpc>
              <a:buFont typeface="Arial" charset="0"/>
              <a:buChar char="•"/>
              <a:defRPr/>
            </a:pPr>
            <a:r>
              <a:rPr lang="en-US" altLang="en-US" sz="2800" b="1" dirty="0" smtClean="0">
                <a:cs typeface="Arial" charset="0"/>
              </a:rPr>
              <a:t>Year </a:t>
            </a:r>
            <a:r>
              <a:rPr lang="en-US" altLang="en-US" sz="2800" b="1" dirty="0" smtClean="0">
                <a:solidFill>
                  <a:srgbClr val="00CC00"/>
                </a:solidFill>
                <a:cs typeface="Arial" charset="0"/>
              </a:rPr>
              <a:t>2011 </a:t>
            </a:r>
            <a:r>
              <a:rPr lang="en-US" altLang="en-US" sz="2800" b="1" dirty="0" smtClean="0">
                <a:cs typeface="Arial" charset="0"/>
              </a:rPr>
              <a:t> … </a:t>
            </a:r>
            <a:r>
              <a:rPr lang="en-US" altLang="en-US" sz="2800" b="1" dirty="0" smtClean="0">
                <a:solidFill>
                  <a:srgbClr val="D60093"/>
                </a:solidFill>
                <a:cs typeface="Arial" charset="0"/>
              </a:rPr>
              <a:t>5 </a:t>
            </a:r>
            <a:r>
              <a:rPr lang="en-US" altLang="en-US" sz="2800" dirty="0" smtClean="0">
                <a:cs typeface="Arial" charset="0"/>
              </a:rPr>
              <a:t>Workshops … </a:t>
            </a:r>
            <a:r>
              <a:rPr lang="en-US" altLang="en-US" sz="2800" b="1" dirty="0" smtClean="0">
                <a:solidFill>
                  <a:srgbClr val="0000FF"/>
                </a:solidFill>
                <a:cs typeface="Arial" charset="0"/>
              </a:rPr>
              <a:t>104 </a:t>
            </a:r>
            <a:r>
              <a:rPr lang="en-US" altLang="en-US" sz="2800" dirty="0" smtClean="0">
                <a:cs typeface="Arial" charset="0"/>
              </a:rPr>
              <a:t>Trainee</a:t>
            </a:r>
            <a:endParaRPr lang="en-US" altLang="en-US" sz="2800" b="1" dirty="0" smtClean="0">
              <a:cs typeface="Arial" charset="0"/>
            </a:endParaRPr>
          </a:p>
          <a:p>
            <a:pPr algn="ctr" rtl="0">
              <a:lnSpc>
                <a:spcPct val="80000"/>
              </a:lnSpc>
              <a:buFont typeface="Arial" charset="0"/>
              <a:buChar char="•"/>
              <a:defRPr/>
            </a:pPr>
            <a:r>
              <a:rPr lang="en-US" altLang="en-US" sz="2800" b="1" dirty="0" smtClean="0">
                <a:cs typeface="Arial" charset="0"/>
              </a:rPr>
              <a:t>Year </a:t>
            </a:r>
            <a:r>
              <a:rPr lang="en-US" altLang="en-US" sz="2800" b="1" dirty="0" smtClean="0">
                <a:solidFill>
                  <a:srgbClr val="00CC00"/>
                </a:solidFill>
                <a:cs typeface="Arial" charset="0"/>
              </a:rPr>
              <a:t>2012</a:t>
            </a:r>
            <a:r>
              <a:rPr lang="en-US" altLang="en-US" sz="2800" b="1" dirty="0" smtClean="0">
                <a:cs typeface="Arial" charset="0"/>
              </a:rPr>
              <a:t>  … </a:t>
            </a:r>
            <a:r>
              <a:rPr lang="en-US" altLang="en-US" sz="2800" b="1" dirty="0" smtClean="0">
                <a:solidFill>
                  <a:srgbClr val="D60093"/>
                </a:solidFill>
                <a:cs typeface="Arial" charset="0"/>
              </a:rPr>
              <a:t>6</a:t>
            </a:r>
            <a:r>
              <a:rPr lang="en-US" altLang="en-US" sz="2800" b="1" dirty="0" smtClean="0">
                <a:cs typeface="Arial" charset="0"/>
              </a:rPr>
              <a:t> </a:t>
            </a:r>
            <a:r>
              <a:rPr lang="en-US" altLang="en-US" sz="2800" dirty="0" smtClean="0">
                <a:cs typeface="Arial" charset="0"/>
              </a:rPr>
              <a:t>Training courses…</a:t>
            </a:r>
            <a:r>
              <a:rPr lang="en-US" altLang="en-US" sz="2800" b="1" dirty="0" smtClean="0">
                <a:solidFill>
                  <a:srgbClr val="0000FF"/>
                </a:solidFill>
                <a:cs typeface="Arial" charset="0"/>
              </a:rPr>
              <a:t>176</a:t>
            </a:r>
            <a:r>
              <a:rPr lang="en-US" altLang="en-US" sz="2800" dirty="0" smtClean="0">
                <a:cs typeface="Arial" charset="0"/>
              </a:rPr>
              <a:t> Trainee</a:t>
            </a:r>
            <a:endParaRPr lang="en-US" altLang="en-US" sz="2800" b="1" dirty="0" smtClean="0">
              <a:cs typeface="Arial" charset="0"/>
            </a:endParaRPr>
          </a:p>
          <a:p>
            <a:pPr algn="ctr" rtl="0">
              <a:lnSpc>
                <a:spcPct val="80000"/>
              </a:lnSpc>
              <a:buFont typeface="Arial" charset="0"/>
              <a:buChar char="•"/>
              <a:defRPr/>
            </a:pPr>
            <a:r>
              <a:rPr lang="en-US" altLang="en-US" sz="2800" b="1" dirty="0" smtClean="0">
                <a:cs typeface="Arial" charset="0"/>
              </a:rPr>
              <a:t>Year </a:t>
            </a:r>
            <a:r>
              <a:rPr lang="en-US" altLang="en-US" sz="2800" b="1" dirty="0" smtClean="0">
                <a:solidFill>
                  <a:srgbClr val="00CC00"/>
                </a:solidFill>
                <a:cs typeface="Arial" charset="0"/>
              </a:rPr>
              <a:t>2013</a:t>
            </a:r>
            <a:r>
              <a:rPr lang="en-US" altLang="en-US" sz="2800" b="1" dirty="0" smtClean="0">
                <a:cs typeface="Arial" charset="0"/>
              </a:rPr>
              <a:t>  … </a:t>
            </a:r>
            <a:r>
              <a:rPr lang="en-US" altLang="en-US" sz="2800" b="1" dirty="0" smtClean="0">
                <a:solidFill>
                  <a:srgbClr val="D60093"/>
                </a:solidFill>
                <a:cs typeface="Arial" charset="0"/>
              </a:rPr>
              <a:t>5</a:t>
            </a:r>
            <a:r>
              <a:rPr lang="en-US" altLang="en-US" sz="2800" b="1" dirty="0" smtClean="0">
                <a:cs typeface="Arial" charset="0"/>
              </a:rPr>
              <a:t> </a:t>
            </a:r>
            <a:r>
              <a:rPr lang="en-US" altLang="en-US" sz="2800" dirty="0" smtClean="0">
                <a:cs typeface="Arial" charset="0"/>
              </a:rPr>
              <a:t>Training courses…</a:t>
            </a:r>
            <a:r>
              <a:rPr lang="en-US" altLang="en-US" sz="2800" b="1" dirty="0" smtClean="0">
                <a:solidFill>
                  <a:srgbClr val="0000FF"/>
                </a:solidFill>
                <a:cs typeface="Arial" charset="0"/>
              </a:rPr>
              <a:t>140</a:t>
            </a:r>
            <a:r>
              <a:rPr lang="en-US" altLang="en-US" sz="2800" dirty="0" smtClean="0">
                <a:cs typeface="Arial" charset="0"/>
              </a:rPr>
              <a:t> Trainee</a:t>
            </a:r>
          </a:p>
          <a:p>
            <a:pPr marL="0" indent="0" algn="l" rtl="0">
              <a:lnSpc>
                <a:spcPct val="80000"/>
              </a:lnSpc>
              <a:buFont typeface="Arial" charset="0"/>
              <a:buNone/>
              <a:defRPr/>
            </a:pPr>
            <a:r>
              <a:rPr lang="en-US" altLang="en-US" sz="2800" b="1" dirty="0" smtClean="0">
                <a:cs typeface="Arial" charset="0"/>
              </a:rPr>
              <a:t>        </a:t>
            </a:r>
            <a:r>
              <a:rPr lang="en-US" altLang="en-US" sz="3600" b="1" dirty="0" smtClean="0">
                <a:cs typeface="Arial" charset="0"/>
              </a:rPr>
              <a:t>.</a:t>
            </a:r>
            <a:r>
              <a:rPr lang="en-US" altLang="en-US" sz="2800" b="1" dirty="0" smtClean="0">
                <a:cs typeface="Arial" charset="0"/>
              </a:rPr>
              <a:t>  Year </a:t>
            </a:r>
            <a:r>
              <a:rPr lang="en-US" altLang="en-US" sz="2800" b="1" dirty="0" smtClean="0">
                <a:solidFill>
                  <a:srgbClr val="00CC00"/>
                </a:solidFill>
                <a:cs typeface="Arial" charset="0"/>
              </a:rPr>
              <a:t>2014  … </a:t>
            </a:r>
            <a:r>
              <a:rPr lang="en-US" altLang="en-US" sz="2800" b="1" dirty="0" smtClean="0">
                <a:solidFill>
                  <a:srgbClr val="D60093"/>
                </a:solidFill>
                <a:cs typeface="Arial" charset="0"/>
              </a:rPr>
              <a:t>6 </a:t>
            </a:r>
            <a:r>
              <a:rPr lang="en-US" altLang="en-US" sz="2800" dirty="0" smtClean="0">
                <a:cs typeface="Arial" charset="0"/>
              </a:rPr>
              <a:t>Training courses…</a:t>
            </a:r>
            <a:r>
              <a:rPr lang="en-US" altLang="en-US" sz="2800" b="1" dirty="0">
                <a:solidFill>
                  <a:srgbClr val="0000FF"/>
                </a:solidFill>
                <a:cs typeface="Arial" charset="0"/>
              </a:rPr>
              <a:t>215</a:t>
            </a:r>
            <a:r>
              <a:rPr lang="en-US" altLang="en-US" sz="2800" dirty="0" smtClean="0">
                <a:cs typeface="Arial" charset="0"/>
              </a:rPr>
              <a:t> Trainee</a:t>
            </a:r>
            <a:endParaRPr lang="en-US" altLang="en-US" sz="2800" b="1" dirty="0" smtClean="0">
              <a:cs typeface="Arial" charset="0"/>
            </a:endParaRPr>
          </a:p>
          <a:p>
            <a:pPr algn="ctr">
              <a:lnSpc>
                <a:spcPct val="80000"/>
              </a:lnSpc>
              <a:buFont typeface="Arial" charset="0"/>
              <a:buNone/>
              <a:defRPr/>
            </a:pPr>
            <a:endParaRPr lang="en-US" altLang="en-US" b="1" dirty="0" smtClean="0">
              <a:solidFill>
                <a:srgbClr val="0000FF"/>
              </a:solidFill>
              <a:cs typeface="Arial" charset="0"/>
            </a:endParaRPr>
          </a:p>
          <a:p>
            <a:pPr algn="ctr">
              <a:lnSpc>
                <a:spcPct val="80000"/>
              </a:lnSpc>
              <a:buFont typeface="Arial" charset="0"/>
              <a:buNone/>
              <a:defRPr/>
            </a:pPr>
            <a:r>
              <a:rPr lang="en-US" altLang="en-US" b="1" dirty="0" smtClean="0">
                <a:solidFill>
                  <a:srgbClr val="0000FF"/>
                </a:solidFill>
                <a:cs typeface="Arial" charset="0"/>
              </a:rPr>
              <a:t>Total No of Workshops </a:t>
            </a:r>
            <a:r>
              <a:rPr lang="en-US" altLang="en-US" dirty="0" smtClean="0">
                <a:solidFill>
                  <a:srgbClr val="0000FF"/>
                </a:solidFill>
                <a:cs typeface="Arial" charset="0"/>
              </a:rPr>
              <a:t>…</a:t>
            </a:r>
            <a:r>
              <a:rPr lang="en-US" altLang="en-US" b="1" u="sng" dirty="0" smtClean="0">
                <a:solidFill>
                  <a:srgbClr val="D60093"/>
                </a:solidFill>
                <a:cs typeface="Arial" charset="0"/>
              </a:rPr>
              <a:t>42</a:t>
            </a:r>
          </a:p>
          <a:p>
            <a:pPr algn="ctr">
              <a:lnSpc>
                <a:spcPct val="80000"/>
              </a:lnSpc>
              <a:buFont typeface="Arial" charset="0"/>
              <a:buNone/>
              <a:defRPr/>
            </a:pPr>
            <a:r>
              <a:rPr lang="en-US" altLang="en-US" sz="2800" b="1" dirty="0" smtClean="0">
                <a:solidFill>
                  <a:srgbClr val="D60093"/>
                </a:solidFill>
                <a:cs typeface="Arial" charset="0"/>
              </a:rPr>
              <a:t> </a:t>
            </a:r>
            <a:r>
              <a:rPr lang="en-US" altLang="en-US" b="1" dirty="0" smtClean="0">
                <a:solidFill>
                  <a:srgbClr val="0000FF"/>
                </a:solidFill>
                <a:cs typeface="Arial" charset="0"/>
              </a:rPr>
              <a:t>Total No of Trainees </a:t>
            </a:r>
            <a:r>
              <a:rPr lang="en-US" altLang="en-US" dirty="0" smtClean="0">
                <a:solidFill>
                  <a:srgbClr val="0000FF"/>
                </a:solidFill>
                <a:cs typeface="Arial" charset="0"/>
              </a:rPr>
              <a:t>   …</a:t>
            </a:r>
            <a:r>
              <a:rPr lang="en-US" altLang="en-US" b="1" u="sng" dirty="0" smtClean="0">
                <a:solidFill>
                  <a:srgbClr val="D60093"/>
                </a:solidFill>
                <a:cs typeface="Arial" charset="0"/>
              </a:rPr>
              <a:t>1408</a:t>
            </a:r>
          </a:p>
        </p:txBody>
      </p:sp>
      <p:sp>
        <p:nvSpPr>
          <p:cNvPr id="27652" name="Line 4"/>
          <p:cNvSpPr>
            <a:spLocks noChangeShapeType="1"/>
          </p:cNvSpPr>
          <p:nvPr/>
        </p:nvSpPr>
        <p:spPr bwMode="auto">
          <a:xfrm>
            <a:off x="1143000" y="5373688"/>
            <a:ext cx="7010400" cy="0"/>
          </a:xfrm>
          <a:prstGeom prst="line">
            <a:avLst/>
          </a:prstGeom>
          <a:noFill/>
          <a:ln w="38100">
            <a:solidFill>
              <a:srgbClr val="00CC00"/>
            </a:solidFill>
            <a:round/>
            <a:headEnd/>
            <a:tailEnd/>
          </a:ln>
          <a:effectLst/>
        </p:spPr>
        <p:txBody>
          <a:bodyPr/>
          <a:lstStyle/>
          <a:p>
            <a:endParaRPr lang="ar-EG"/>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type="body" idx="1"/>
          </p:nvPr>
        </p:nvPicPr>
        <p:blipFill>
          <a:blip r:embed="rId2"/>
          <a:srcRect/>
          <a:stretch>
            <a:fillRect/>
          </a:stretch>
        </p:blipFill>
        <p:spPr>
          <a:xfrm>
            <a:off x="1392238" y="1838325"/>
            <a:ext cx="2684462" cy="3459163"/>
          </a:xfrm>
          <a:noFill/>
        </p:spPr>
      </p:pic>
      <p:pic>
        <p:nvPicPr>
          <p:cNvPr id="28675" name="Picture 1"/>
          <p:cNvPicPr>
            <a:picLocks noChangeAspect="1" noChangeArrowheads="1"/>
          </p:cNvPicPr>
          <p:nvPr/>
        </p:nvPicPr>
        <p:blipFill>
          <a:blip r:embed="rId3"/>
          <a:srcRect/>
          <a:stretch>
            <a:fillRect/>
          </a:stretch>
        </p:blipFill>
        <p:spPr bwMode="auto">
          <a:xfrm>
            <a:off x="5745163" y="1944688"/>
            <a:ext cx="2636837" cy="3389312"/>
          </a:xfrm>
          <a:prstGeom prst="rect">
            <a:avLst/>
          </a:prstGeom>
          <a:noFill/>
          <a:ln w="9525">
            <a:noFill/>
            <a:miter lim="800000"/>
            <a:headEnd/>
            <a:tailEnd/>
          </a:ln>
        </p:spPr>
      </p:pic>
      <p:sp>
        <p:nvSpPr>
          <p:cNvPr id="28676" name="Text Box 4"/>
          <p:cNvSpPr txBox="1">
            <a:spLocks noChangeArrowheads="1"/>
          </p:cNvSpPr>
          <p:nvPr/>
        </p:nvSpPr>
        <p:spPr bwMode="auto">
          <a:xfrm>
            <a:off x="1524000" y="5486400"/>
            <a:ext cx="2466975" cy="457200"/>
          </a:xfrm>
          <a:prstGeom prst="rect">
            <a:avLst/>
          </a:prstGeom>
          <a:noFill/>
          <a:ln w="9525">
            <a:noFill/>
            <a:miter lim="800000"/>
            <a:headEnd/>
            <a:tailEnd/>
          </a:ln>
          <a:effectLst/>
        </p:spPr>
        <p:txBody>
          <a:bodyPr wrap="none">
            <a:spAutoFit/>
          </a:bodyPr>
          <a:lstStyle/>
          <a:p>
            <a:pPr algn="l" rtl="0"/>
            <a:r>
              <a:rPr lang="en-US" altLang="en-US" sz="2400" b="1">
                <a:solidFill>
                  <a:srgbClr val="D60093"/>
                </a:solidFill>
                <a:latin typeface="Verdana" pitchFamily="34" charset="0"/>
              </a:rPr>
              <a:t>Book of SOPs</a:t>
            </a:r>
          </a:p>
        </p:txBody>
      </p:sp>
      <p:sp>
        <p:nvSpPr>
          <p:cNvPr id="28677" name="Text Box 5"/>
          <p:cNvSpPr txBox="1">
            <a:spLocks noChangeArrowheads="1"/>
          </p:cNvSpPr>
          <p:nvPr/>
        </p:nvSpPr>
        <p:spPr bwMode="auto">
          <a:xfrm>
            <a:off x="5486400" y="5486400"/>
            <a:ext cx="3133725" cy="457200"/>
          </a:xfrm>
          <a:prstGeom prst="rect">
            <a:avLst/>
          </a:prstGeom>
          <a:noFill/>
          <a:ln w="9525">
            <a:noFill/>
            <a:miter lim="800000"/>
            <a:headEnd/>
            <a:tailEnd/>
          </a:ln>
          <a:effectLst/>
        </p:spPr>
        <p:txBody>
          <a:bodyPr wrap="none">
            <a:spAutoFit/>
          </a:bodyPr>
          <a:lstStyle/>
          <a:p>
            <a:pPr algn="l" rtl="0"/>
            <a:r>
              <a:rPr lang="en-US" altLang="en-US" sz="2400" b="1">
                <a:solidFill>
                  <a:srgbClr val="D60093"/>
                </a:solidFill>
                <a:latin typeface="Verdana" pitchFamily="34" charset="0"/>
              </a:rPr>
              <a:t>Handbook of CTU</a:t>
            </a:r>
          </a:p>
        </p:txBody>
      </p:sp>
      <p:sp>
        <p:nvSpPr>
          <p:cNvPr id="28678" name="Line 6"/>
          <p:cNvSpPr>
            <a:spLocks noChangeShapeType="1"/>
          </p:cNvSpPr>
          <p:nvPr/>
        </p:nvSpPr>
        <p:spPr bwMode="auto">
          <a:xfrm>
            <a:off x="1447800" y="5334000"/>
            <a:ext cx="2514600" cy="0"/>
          </a:xfrm>
          <a:prstGeom prst="line">
            <a:avLst/>
          </a:prstGeom>
          <a:noFill/>
          <a:ln w="9525">
            <a:solidFill>
              <a:schemeClr val="tx1"/>
            </a:solidFill>
            <a:round/>
            <a:headEnd/>
            <a:tailEnd/>
          </a:ln>
          <a:effectLst/>
        </p:spPr>
        <p:txBody>
          <a:bodyPr/>
          <a:lstStyle/>
          <a:p>
            <a:endParaRPr lang="ar-EG"/>
          </a:p>
        </p:txBody>
      </p:sp>
      <p:sp>
        <p:nvSpPr>
          <p:cNvPr id="28679" name="Line 7"/>
          <p:cNvSpPr>
            <a:spLocks noChangeShapeType="1"/>
          </p:cNvSpPr>
          <p:nvPr/>
        </p:nvSpPr>
        <p:spPr bwMode="auto">
          <a:xfrm>
            <a:off x="5638800" y="5334000"/>
            <a:ext cx="2743200" cy="0"/>
          </a:xfrm>
          <a:prstGeom prst="line">
            <a:avLst/>
          </a:prstGeom>
          <a:noFill/>
          <a:ln w="9525">
            <a:solidFill>
              <a:schemeClr val="tx1"/>
            </a:solidFill>
            <a:round/>
            <a:headEnd/>
            <a:tailEnd/>
          </a:ln>
          <a:effectLst/>
        </p:spPr>
        <p:txBody>
          <a:bodyPr/>
          <a:lstStyle/>
          <a:p>
            <a:endParaRPr lang="ar-EG"/>
          </a:p>
        </p:txBody>
      </p:sp>
      <p:sp>
        <p:nvSpPr>
          <p:cNvPr id="65544" name="Text Box 8"/>
          <p:cNvSpPr txBox="1">
            <a:spLocks noChangeArrowheads="1"/>
          </p:cNvSpPr>
          <p:nvPr/>
        </p:nvSpPr>
        <p:spPr bwMode="auto">
          <a:xfrm>
            <a:off x="838200" y="457200"/>
            <a:ext cx="76200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rtl="0">
              <a:defRPr/>
            </a:pPr>
            <a:endParaRPr lang="en-US" altLang="en-US" sz="2400" b="1" u="sng" dirty="0">
              <a:solidFill>
                <a:srgbClr val="FF0000"/>
              </a:solidFill>
              <a:effectLst>
                <a:outerShdw blurRad="38100" dist="38100" dir="2700000" algn="tl">
                  <a:srgbClr val="C0C0C0"/>
                </a:outerShdw>
              </a:effectLst>
              <a:latin typeface="Arial" charset="0"/>
              <a:cs typeface="Arial" charset="0"/>
            </a:endParaRPr>
          </a:p>
          <a:p>
            <a:pPr algn="ctr" rtl="0">
              <a:defRPr/>
            </a:pPr>
            <a:r>
              <a:rPr lang="en-US" altLang="en-US" sz="2400" b="1" u="sng" dirty="0">
                <a:solidFill>
                  <a:srgbClr val="FF0000"/>
                </a:solidFill>
                <a:effectLst>
                  <a:outerShdw blurRad="38100" dist="38100" dir="2700000" algn="tl">
                    <a:srgbClr val="C0C0C0"/>
                  </a:outerShdw>
                </a:effectLst>
                <a:latin typeface="Arial" charset="0"/>
                <a:cs typeface="Arial" charset="0"/>
              </a:rPr>
              <a:t>A Books of SOPs and A Handbook on The clinical Trial Unit were published in 2013 in the NRC.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2205038"/>
            <a:ext cx="4114800" cy="1143000"/>
          </a:xfrm>
        </p:spPr>
        <p:txBody>
          <a:bodyPr/>
          <a:lstStyle/>
          <a:p>
            <a:r>
              <a:rPr lang="ar-EG" altLang="en-US" sz="3600" b="1" smtClean="0">
                <a:solidFill>
                  <a:srgbClr val="0066FF"/>
                </a:solidFill>
                <a:latin typeface="Arial Black" pitchFamily="34" charset="0"/>
              </a:rPr>
              <a:t>كما أصدرت أكاديمية البحث العلمى والتكنولوجيا  كتاب « أخلاقيات البحوث الطبية بمصر « عام 2014 </a:t>
            </a:r>
            <a:r>
              <a:rPr lang="en-US" altLang="en-US" sz="3600" b="1" smtClean="0">
                <a:solidFill>
                  <a:srgbClr val="0066FF"/>
                </a:solidFill>
                <a:latin typeface="Arial Black" pitchFamily="34" charset="0"/>
                <a:cs typeface="Times New Roman" pitchFamily="18" charset="0"/>
              </a:rPr>
              <a:t/>
            </a:r>
            <a:br>
              <a:rPr lang="en-US" altLang="en-US" sz="3600" b="1" smtClean="0">
                <a:solidFill>
                  <a:srgbClr val="0066FF"/>
                </a:solidFill>
                <a:latin typeface="Arial Black" pitchFamily="34" charset="0"/>
                <a:cs typeface="Times New Roman" pitchFamily="18" charset="0"/>
              </a:rPr>
            </a:br>
            <a:r>
              <a:rPr lang="en-US" altLang="en-US" sz="3600" b="1" smtClean="0">
                <a:solidFill>
                  <a:srgbClr val="0066FF"/>
                </a:solidFill>
                <a:latin typeface="Arial Black" pitchFamily="34" charset="0"/>
                <a:cs typeface="Times New Roman" pitchFamily="18" charset="0"/>
              </a:rPr>
              <a:t/>
            </a:r>
            <a:br>
              <a:rPr lang="en-US" altLang="en-US" sz="3600" b="1" smtClean="0">
                <a:solidFill>
                  <a:srgbClr val="0066FF"/>
                </a:solidFill>
                <a:latin typeface="Arial Black" pitchFamily="34" charset="0"/>
                <a:cs typeface="Times New Roman" pitchFamily="18" charset="0"/>
              </a:rPr>
            </a:br>
            <a:r>
              <a:rPr lang="ar-EG" altLang="en-US" sz="3600" b="1" smtClean="0">
                <a:solidFill>
                  <a:srgbClr val="0066FF"/>
                </a:solidFill>
                <a:latin typeface="Arial Black" pitchFamily="34" charset="0"/>
              </a:rPr>
              <a:t> </a:t>
            </a:r>
            <a:endParaRPr lang="en-US" altLang="en-US" sz="3600" b="1" smtClean="0">
              <a:solidFill>
                <a:srgbClr val="0066FF"/>
              </a:solidFill>
              <a:latin typeface="Arial Black" pitchFamily="34" charset="0"/>
              <a:cs typeface="Times New Roman" pitchFamily="18" charset="0"/>
            </a:endParaRPr>
          </a:p>
        </p:txBody>
      </p:sp>
      <p:pic>
        <p:nvPicPr>
          <p:cNvPr id="29699" name="Picture 2" descr="C:\Users\wafaa\Desktop\Pictures\Work\1347.JPG"/>
          <p:cNvPicPr>
            <a:picLocks noGrp="1" noChangeAspect="1" noChangeArrowheads="1"/>
          </p:cNvPicPr>
          <p:nvPr>
            <p:ph idx="1"/>
          </p:nvPr>
        </p:nvPicPr>
        <p:blipFill>
          <a:blip r:embed="rId2"/>
          <a:srcRect/>
          <a:stretch>
            <a:fillRect/>
          </a:stretch>
        </p:blipFill>
        <p:spPr>
          <a:xfrm>
            <a:off x="4787900" y="620713"/>
            <a:ext cx="4079875" cy="5462587"/>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179388" y="2332038"/>
            <a:ext cx="4608512" cy="4525962"/>
          </a:xfrm>
        </p:spPr>
        <p:txBody>
          <a:bodyPr/>
          <a:lstStyle/>
          <a:p>
            <a:pPr algn="ctr" rtl="0">
              <a:buFont typeface="Arial" charset="0"/>
              <a:buChar char="•"/>
              <a:defRPr/>
            </a:pPr>
            <a:r>
              <a:rPr lang="en-US" altLang="en-US" b="1" dirty="0" smtClean="0">
                <a:cs typeface="Arial" charset="0"/>
              </a:rPr>
              <a:t>Book chapter of </a:t>
            </a:r>
            <a:r>
              <a:rPr lang="en-US" altLang="en-US" b="1" dirty="0" smtClean="0">
                <a:solidFill>
                  <a:srgbClr val="0066FF"/>
                </a:solidFill>
                <a:cs typeface="Arial" charset="0"/>
              </a:rPr>
              <a:t>Animal</a:t>
            </a:r>
          </a:p>
          <a:p>
            <a:pPr marL="0" indent="0" algn="ctr" rtl="0">
              <a:buFont typeface="Arial" charset="0"/>
              <a:buNone/>
              <a:defRPr/>
            </a:pPr>
            <a:r>
              <a:rPr lang="en-US" altLang="en-US" b="1" dirty="0" smtClean="0">
                <a:solidFill>
                  <a:srgbClr val="0066FF"/>
                </a:solidFill>
                <a:cs typeface="Arial" charset="0"/>
              </a:rPr>
              <a:t>     Research Ethics</a:t>
            </a:r>
          </a:p>
          <a:p>
            <a:pPr marL="0" indent="0" algn="ctr" rtl="0">
              <a:buFont typeface="Arial" charset="0"/>
              <a:buNone/>
              <a:defRPr/>
            </a:pPr>
            <a:r>
              <a:rPr lang="en-US" altLang="en-US" b="1" dirty="0">
                <a:solidFill>
                  <a:srgbClr val="0066FF"/>
                </a:solidFill>
                <a:cs typeface="Arial" charset="0"/>
              </a:rPr>
              <a:t> </a:t>
            </a:r>
            <a:r>
              <a:rPr lang="en-US" altLang="en-US" b="1" dirty="0" smtClean="0">
                <a:solidFill>
                  <a:srgbClr val="0066FF"/>
                </a:solidFill>
                <a:cs typeface="Arial" charset="0"/>
              </a:rPr>
              <a:t>    in Africa </a:t>
            </a:r>
          </a:p>
        </p:txBody>
      </p:sp>
      <p:pic>
        <p:nvPicPr>
          <p:cNvPr id="30723" name="Picture 4"/>
          <p:cNvPicPr>
            <a:picLocks noChangeAspect="1" noChangeArrowheads="1"/>
          </p:cNvPicPr>
          <p:nvPr/>
        </p:nvPicPr>
        <p:blipFill>
          <a:blip r:embed="rId2" cstate="print"/>
          <a:srcRect/>
          <a:stretch>
            <a:fillRect/>
          </a:stretch>
        </p:blipFill>
        <p:spPr bwMode="auto">
          <a:xfrm>
            <a:off x="4932363" y="1484313"/>
            <a:ext cx="3311525" cy="49688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4C98A1B5"/>
          <p:cNvPicPr>
            <a:picLocks noGrp="1" noChangeAspect="1" noChangeArrowheads="1"/>
          </p:cNvPicPr>
          <p:nvPr>
            <p:ph type="body" idx="1"/>
          </p:nvPr>
        </p:nvPicPr>
        <p:blipFill>
          <a:blip r:embed="rId2"/>
          <a:srcRect l="5556" b="11539"/>
          <a:stretch>
            <a:fillRect/>
          </a:stretch>
        </p:blipFill>
        <p:spPr>
          <a:xfrm>
            <a:off x="323850" y="260350"/>
            <a:ext cx="1704975" cy="2239963"/>
          </a:xfrm>
          <a:noFill/>
        </p:spPr>
      </p:pic>
      <p:sp>
        <p:nvSpPr>
          <p:cNvPr id="4099" name="Rectangle 5"/>
          <p:cNvSpPr>
            <a:spLocks noChangeArrowheads="1"/>
          </p:cNvSpPr>
          <p:nvPr/>
        </p:nvSpPr>
        <p:spPr bwMode="auto">
          <a:xfrm>
            <a:off x="179388" y="2565400"/>
            <a:ext cx="1979612" cy="641350"/>
          </a:xfrm>
          <a:prstGeom prst="rect">
            <a:avLst/>
          </a:prstGeom>
          <a:noFill/>
          <a:ln w="9525">
            <a:noFill/>
            <a:miter lim="800000"/>
            <a:headEnd/>
            <a:tailEnd/>
          </a:ln>
          <a:effectLst/>
        </p:spPr>
        <p:txBody>
          <a:bodyPr anchor="ctr">
            <a:spAutoFit/>
          </a:bodyPr>
          <a:lstStyle/>
          <a:p>
            <a:pPr algn="ctr" eaLnBrk="0" hangingPunct="0"/>
            <a:r>
              <a:rPr lang="en-US" altLang="en-US" b="1" u="sng">
                <a:solidFill>
                  <a:srgbClr val="FF0000"/>
                </a:solidFill>
                <a:latin typeface="Verdana" pitchFamily="34" charset="0"/>
              </a:rPr>
              <a:t>Dr. Wafaa </a:t>
            </a:r>
          </a:p>
          <a:p>
            <a:pPr algn="ctr" eaLnBrk="0" hangingPunct="0"/>
            <a:r>
              <a:rPr lang="en-US" altLang="en-US" b="1" u="sng">
                <a:solidFill>
                  <a:srgbClr val="FF0000"/>
                </a:solidFill>
                <a:latin typeface="Verdana" pitchFamily="34" charset="0"/>
              </a:rPr>
              <a:t>Abdel- Aal</a:t>
            </a:r>
          </a:p>
        </p:txBody>
      </p:sp>
      <p:sp>
        <p:nvSpPr>
          <p:cNvPr id="4100" name="Rectangle 6"/>
          <p:cNvSpPr>
            <a:spLocks noChangeArrowheads="1"/>
          </p:cNvSpPr>
          <p:nvPr/>
        </p:nvSpPr>
        <p:spPr bwMode="auto">
          <a:xfrm>
            <a:off x="2339975" y="0"/>
            <a:ext cx="6624638" cy="6980238"/>
          </a:xfrm>
          <a:prstGeom prst="rect">
            <a:avLst/>
          </a:prstGeom>
          <a:noFill/>
          <a:ln w="9525">
            <a:noFill/>
            <a:miter lim="800000"/>
            <a:headEnd/>
            <a:tailEnd/>
          </a:ln>
          <a:effectLst/>
        </p:spPr>
        <p:txBody>
          <a:bodyPr tIns="0" bIns="0" anchor="ctr">
            <a:spAutoFit/>
          </a:bodyPr>
          <a:lstStyle/>
          <a:p>
            <a:pPr algn="l"/>
            <a:endParaRPr lang="en-US" altLang="en-US"/>
          </a:p>
          <a:p>
            <a:pPr algn="l" rtl="0">
              <a:buFontTx/>
              <a:buChar char="•"/>
            </a:pPr>
            <a:r>
              <a:rPr lang="en-US" altLang="en-US" sz="2000">
                <a:solidFill>
                  <a:schemeClr val="hlink"/>
                </a:solidFill>
              </a:rPr>
              <a:t>Professor of Pathology, Medical Division, NRC.</a:t>
            </a:r>
          </a:p>
          <a:p>
            <a:pPr algn="l" rtl="0">
              <a:buFontTx/>
              <a:buChar char="•"/>
            </a:pPr>
            <a:r>
              <a:rPr lang="en-US" altLang="en-US" sz="2000">
                <a:solidFill>
                  <a:schemeClr val="hlink"/>
                </a:solidFill>
              </a:rPr>
              <a:t>Moderator of Medical Research Ethics Committee, NRC</a:t>
            </a:r>
          </a:p>
          <a:p>
            <a:pPr algn="l" rtl="0">
              <a:buFontTx/>
              <a:buChar char="•"/>
            </a:pPr>
            <a:r>
              <a:rPr lang="en-US" altLang="en-US" sz="2000">
                <a:solidFill>
                  <a:schemeClr val="hlink"/>
                </a:solidFill>
              </a:rPr>
              <a:t>Manager of Clinical Trial Unit of Medical Research Centre of Excellence.</a:t>
            </a:r>
          </a:p>
          <a:p>
            <a:pPr algn="l" rtl="0">
              <a:buFontTx/>
              <a:buChar char="•"/>
            </a:pPr>
            <a:r>
              <a:rPr lang="en-US" altLang="en-US" sz="2000">
                <a:solidFill>
                  <a:schemeClr val="hlink"/>
                </a:solidFill>
              </a:rPr>
              <a:t>Certified Trainer of Research Ethics, Maryland University School of Medicine, USA.</a:t>
            </a:r>
          </a:p>
          <a:p>
            <a:pPr algn="l" rtl="0">
              <a:buFontTx/>
              <a:buChar char="•"/>
            </a:pPr>
            <a:r>
              <a:rPr lang="en-US" altLang="en-US" sz="2000">
                <a:solidFill>
                  <a:schemeClr val="hlink"/>
                </a:solidFill>
              </a:rPr>
              <a:t>Member of UNESCO Regional Documentation and Information Center on Bioethics and Ethics of Science  and Technology the Arab Region (RDIC- BEST).</a:t>
            </a:r>
          </a:p>
          <a:p>
            <a:pPr algn="l" rtl="0">
              <a:buFontTx/>
              <a:buChar char="•"/>
            </a:pPr>
            <a:r>
              <a:rPr lang="en-US" altLang="en-US" sz="2000">
                <a:solidFill>
                  <a:schemeClr val="hlink"/>
                </a:solidFill>
              </a:rPr>
              <a:t>Member of Research Ethics Committee of General Organization for Teaching  Hospitals and Institutes (GOTHI) Member of IACUC of Faculty of science, Cairo University. </a:t>
            </a:r>
          </a:p>
          <a:p>
            <a:pPr algn="l" rtl="0">
              <a:buFontTx/>
              <a:buChar char="•"/>
            </a:pPr>
            <a:r>
              <a:rPr lang="en-US" altLang="en-US" sz="2000">
                <a:solidFill>
                  <a:schemeClr val="hlink"/>
                </a:solidFill>
              </a:rPr>
              <a:t>Visiting lecturer of Pathology in Faculty of Physical Therapy, Cairo University.</a:t>
            </a:r>
          </a:p>
          <a:p>
            <a:pPr algn="l" rtl="0">
              <a:buFontTx/>
              <a:buChar char="•"/>
            </a:pPr>
            <a:r>
              <a:rPr lang="en-US" altLang="en-US" sz="2000">
                <a:solidFill>
                  <a:schemeClr val="hlink"/>
                </a:solidFill>
              </a:rPr>
              <a:t>Publications of 4 books in the field of Pathology &amp; two books and 3 booklets in the field of research Ethics.</a:t>
            </a:r>
          </a:p>
          <a:p>
            <a:pPr algn="l" rtl="0">
              <a:buFontTx/>
              <a:buChar char="•"/>
            </a:pPr>
            <a:r>
              <a:rPr lang="en-US" altLang="en-US" sz="2000">
                <a:solidFill>
                  <a:schemeClr val="hlink"/>
                </a:solidFill>
              </a:rPr>
              <a:t>Supervision of 24 theses. </a:t>
            </a:r>
          </a:p>
          <a:p>
            <a:pPr algn="l" rtl="0">
              <a:buFontTx/>
              <a:buChar char="•"/>
            </a:pPr>
            <a:r>
              <a:rPr lang="en-US" altLang="en-US" sz="2000">
                <a:solidFill>
                  <a:schemeClr val="hlink"/>
                </a:solidFill>
              </a:rPr>
              <a:t>68 publications.</a:t>
            </a:r>
          </a:p>
          <a:p>
            <a:pPr algn="l" rtl="0">
              <a:buFontTx/>
              <a:buChar char="•"/>
            </a:pPr>
            <a:r>
              <a:rPr lang="en-US" altLang="en-US" sz="2000">
                <a:solidFill>
                  <a:schemeClr val="hlink"/>
                </a:solidFill>
              </a:rPr>
              <a:t>Organized &amp; shared in organization of more than 60 workshops and Training Courses on research Ethics.</a:t>
            </a:r>
          </a:p>
          <a:p>
            <a:pPr algn="l" rtl="0" eaLnBrk="0" hangingPunct="0">
              <a:buFontTx/>
              <a:buChar char="•"/>
            </a:pPr>
            <a:endParaRPr lang="en-US" altLang="en-US" sz="2000">
              <a:solidFill>
                <a:schemeClr val="hlin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50825" y="28575"/>
            <a:ext cx="8642350" cy="1143000"/>
          </a:xfrm>
        </p:spPr>
        <p:txBody>
          <a:bodyPr>
            <a:noAutofit/>
          </a:bodyPr>
          <a:lstStyle/>
          <a:p>
            <a:pPr>
              <a:defRPr/>
            </a:pPr>
            <a:r>
              <a:rPr lang="en-US" altLang="en-US" sz="4000" b="1" u="sng" dirty="0">
                <a:solidFill>
                  <a:srgbClr val="FF0000"/>
                </a:solidFill>
                <a:effectLst>
                  <a:outerShdw blurRad="38100" dist="38100" dir="2700000" algn="tl">
                    <a:srgbClr val="C0C0C0"/>
                  </a:outerShdw>
                </a:effectLst>
              </a:rPr>
              <a:t>Challenges of </a:t>
            </a:r>
            <a:r>
              <a:rPr lang="en-US" altLang="en-US" sz="4000" b="1" u="sng" dirty="0" smtClean="0">
                <a:solidFill>
                  <a:srgbClr val="FF0000"/>
                </a:solidFill>
                <a:effectLst>
                  <a:outerShdw blurRad="38100" dist="38100" dir="2700000" algn="tl">
                    <a:srgbClr val="C0C0C0"/>
                  </a:outerShdw>
                </a:effectLst>
              </a:rPr>
              <a:t>Bioethics in Egypt</a:t>
            </a:r>
            <a:endParaRPr lang="en-US" altLang="en-US" sz="4000" b="1" u="sng" dirty="0">
              <a:solidFill>
                <a:srgbClr val="FF0000"/>
              </a:solidFill>
              <a:effectLst>
                <a:outerShdw blurRad="38100" dist="38100" dir="2700000" algn="tl">
                  <a:srgbClr val="C0C0C0"/>
                </a:outerShdw>
              </a:effectLst>
            </a:endParaRPr>
          </a:p>
        </p:txBody>
      </p:sp>
      <p:sp>
        <p:nvSpPr>
          <p:cNvPr id="31747" name="Rectangle 3"/>
          <p:cNvSpPr>
            <a:spLocks noGrp="1" noChangeArrowheads="1"/>
          </p:cNvSpPr>
          <p:nvPr>
            <p:ph type="body" idx="1"/>
          </p:nvPr>
        </p:nvSpPr>
        <p:spPr>
          <a:xfrm>
            <a:off x="76200" y="1371600"/>
            <a:ext cx="8991600" cy="6096000"/>
          </a:xfrm>
        </p:spPr>
        <p:txBody>
          <a:bodyPr/>
          <a:lstStyle/>
          <a:p>
            <a:pPr algn="l" rtl="0">
              <a:lnSpc>
                <a:spcPct val="80000"/>
              </a:lnSpc>
              <a:buFontTx/>
              <a:buNone/>
            </a:pPr>
            <a:r>
              <a:rPr lang="en-US" altLang="ko-KR" sz="1200" b="1" smtClean="0">
                <a:ea typeface="Gulim" pitchFamily="34" charset="-127"/>
                <a:cs typeface="Arial" pitchFamily="34" charset="0"/>
              </a:rPr>
              <a:t>          </a:t>
            </a:r>
            <a:r>
              <a:rPr lang="en-US" altLang="ko-KR" sz="2800" b="1" smtClean="0">
                <a:solidFill>
                  <a:srgbClr val="0000FF"/>
                </a:solidFill>
                <a:ea typeface="Gulim" pitchFamily="34" charset="-127"/>
                <a:cs typeface="Arial" pitchFamily="34" charset="0"/>
              </a:rPr>
              <a:t>Financial, social, and perhaps religious, ethical, and other factors   hinder Bioethics in Egypt and Arab countries</a:t>
            </a:r>
            <a:endParaRPr lang="en-US" altLang="en-US" sz="2800" b="1" smtClean="0">
              <a:solidFill>
                <a:srgbClr val="0000FF"/>
              </a:solidFill>
              <a:cs typeface="Arial" pitchFamily="34" charset="0"/>
            </a:endParaRPr>
          </a:p>
          <a:p>
            <a:pPr marL="762000" lvl="1" indent="-304800" algn="l" rtl="0">
              <a:lnSpc>
                <a:spcPct val="80000"/>
              </a:lnSpc>
              <a:buFontTx/>
              <a:buChar char="•"/>
            </a:pPr>
            <a:r>
              <a:rPr lang="en-US" altLang="en-US" sz="3200" smtClean="0">
                <a:solidFill>
                  <a:srgbClr val="0000FF"/>
                </a:solidFill>
                <a:cs typeface="Arial" pitchFamily="34" charset="0"/>
              </a:rPr>
              <a:t>Lack</a:t>
            </a:r>
            <a:r>
              <a:rPr lang="en-US" altLang="en-US" sz="3200" smtClean="0">
                <a:cs typeface="Arial" pitchFamily="34" charset="0"/>
              </a:rPr>
              <a:t> of </a:t>
            </a:r>
            <a:r>
              <a:rPr lang="en-US" altLang="en-US" sz="3200" smtClean="0">
                <a:solidFill>
                  <a:srgbClr val="D60093"/>
                </a:solidFill>
                <a:cs typeface="Arial" pitchFamily="34" charset="0"/>
              </a:rPr>
              <a:t>legislations and laws</a:t>
            </a:r>
            <a:r>
              <a:rPr lang="en-US" altLang="en-US" sz="3200" smtClean="0">
                <a:cs typeface="Arial" pitchFamily="34" charset="0"/>
              </a:rPr>
              <a:t> for Medical Research</a:t>
            </a:r>
          </a:p>
          <a:p>
            <a:pPr marL="762000" lvl="1" indent="-304800" algn="l" rtl="0">
              <a:lnSpc>
                <a:spcPct val="80000"/>
              </a:lnSpc>
              <a:buFontTx/>
              <a:buChar char="•"/>
            </a:pPr>
            <a:r>
              <a:rPr lang="en-US" altLang="en-US" sz="3200" smtClean="0">
                <a:solidFill>
                  <a:srgbClr val="0000FF"/>
                </a:solidFill>
                <a:cs typeface="Arial" pitchFamily="34" charset="0"/>
              </a:rPr>
              <a:t>Insufficient</a:t>
            </a:r>
            <a:r>
              <a:rPr lang="en-US" altLang="en-US" sz="3200" smtClean="0">
                <a:cs typeface="Arial" pitchFamily="34" charset="0"/>
              </a:rPr>
              <a:t> </a:t>
            </a:r>
            <a:r>
              <a:rPr lang="en-US" altLang="en-US" sz="3200" smtClean="0">
                <a:solidFill>
                  <a:srgbClr val="D60093"/>
                </a:solidFill>
                <a:cs typeface="Arial" pitchFamily="34" charset="0"/>
              </a:rPr>
              <a:t>funds</a:t>
            </a:r>
            <a:r>
              <a:rPr lang="en-US" altLang="en-US" sz="3200" smtClean="0">
                <a:cs typeface="Arial" pitchFamily="34" charset="0"/>
              </a:rPr>
              <a:t> for public health</a:t>
            </a:r>
          </a:p>
          <a:p>
            <a:pPr marL="762000" lvl="1" indent="-304800" algn="l" rtl="0">
              <a:lnSpc>
                <a:spcPct val="80000"/>
              </a:lnSpc>
              <a:buFontTx/>
              <a:buChar char="•"/>
            </a:pPr>
            <a:r>
              <a:rPr lang="en-US" altLang="en-US" sz="3200" smtClean="0">
                <a:solidFill>
                  <a:srgbClr val="0000FF"/>
                </a:solidFill>
                <a:cs typeface="Arial" pitchFamily="34" charset="0"/>
              </a:rPr>
              <a:t>Insufficient</a:t>
            </a:r>
            <a:r>
              <a:rPr lang="en-US" altLang="en-US" sz="3200" smtClean="0">
                <a:cs typeface="Arial" pitchFamily="34" charset="0"/>
              </a:rPr>
              <a:t> access to </a:t>
            </a:r>
            <a:r>
              <a:rPr lang="en-US" altLang="en-US" sz="3200" smtClean="0">
                <a:solidFill>
                  <a:srgbClr val="D60093"/>
                </a:solidFill>
                <a:cs typeface="Arial" pitchFamily="34" charset="0"/>
              </a:rPr>
              <a:t>medical care</a:t>
            </a:r>
          </a:p>
          <a:p>
            <a:pPr marL="762000" lvl="1" indent="-304800" algn="l" rtl="0">
              <a:lnSpc>
                <a:spcPct val="80000"/>
              </a:lnSpc>
              <a:buFontTx/>
              <a:buChar char="•"/>
            </a:pPr>
            <a:r>
              <a:rPr lang="en-US" altLang="en-US" sz="3200" smtClean="0">
                <a:solidFill>
                  <a:srgbClr val="0000FF"/>
                </a:solidFill>
                <a:cs typeface="Arial" pitchFamily="34" charset="0"/>
              </a:rPr>
              <a:t>Insufficient</a:t>
            </a:r>
            <a:r>
              <a:rPr lang="en-US" altLang="en-US" sz="3200" smtClean="0">
                <a:cs typeface="Arial" pitchFamily="34" charset="0"/>
              </a:rPr>
              <a:t> control of </a:t>
            </a:r>
            <a:r>
              <a:rPr lang="en-US" altLang="en-US" sz="3200" smtClean="0">
                <a:solidFill>
                  <a:srgbClr val="D60093"/>
                </a:solidFill>
                <a:cs typeface="Arial" pitchFamily="34" charset="0"/>
              </a:rPr>
              <a:t>quality </a:t>
            </a:r>
            <a:r>
              <a:rPr lang="en-US" altLang="en-US" sz="3200" smtClean="0">
                <a:cs typeface="Arial" pitchFamily="34" charset="0"/>
              </a:rPr>
              <a:t>and distribution of medicines</a:t>
            </a:r>
          </a:p>
          <a:p>
            <a:pPr marL="762000" lvl="1" indent="-304800" algn="l" rtl="0">
              <a:lnSpc>
                <a:spcPct val="80000"/>
              </a:lnSpc>
              <a:buFontTx/>
              <a:buChar char="•"/>
            </a:pPr>
            <a:r>
              <a:rPr lang="en-US" altLang="en-US" sz="3200" smtClean="0">
                <a:solidFill>
                  <a:srgbClr val="0000FF"/>
                </a:solidFill>
                <a:cs typeface="Arial" pitchFamily="34" charset="0"/>
              </a:rPr>
              <a:t>Illiteracy</a:t>
            </a:r>
            <a:r>
              <a:rPr lang="en-US" altLang="en-US" sz="3200" smtClean="0">
                <a:cs typeface="Arial" pitchFamily="34" charset="0"/>
              </a:rPr>
              <a:t> or language problems in relation to medical and Healthcare communication</a:t>
            </a:r>
          </a:p>
          <a:p>
            <a:pPr marL="762000" lvl="1" indent="-304800" algn="l" rtl="0">
              <a:lnSpc>
                <a:spcPct val="80000"/>
              </a:lnSpc>
              <a:buFontTx/>
              <a:buChar char="•"/>
            </a:pPr>
            <a:r>
              <a:rPr lang="en-US" altLang="en-US" sz="3200" smtClean="0">
                <a:solidFill>
                  <a:srgbClr val="0000FF"/>
                </a:solidFill>
                <a:cs typeface="Arial" pitchFamily="34" charset="0"/>
              </a:rPr>
              <a:t>Limited number</a:t>
            </a:r>
            <a:r>
              <a:rPr lang="en-US" altLang="en-US" sz="3200" smtClean="0">
                <a:cs typeface="Arial" pitchFamily="34" charset="0"/>
              </a:rPr>
              <a:t> of </a:t>
            </a:r>
            <a:r>
              <a:rPr lang="en-US" altLang="en-US" sz="3200" smtClean="0">
                <a:solidFill>
                  <a:srgbClr val="D60093"/>
                </a:solidFill>
                <a:cs typeface="Arial" pitchFamily="34" charset="0"/>
              </a:rPr>
              <a:t>qualified investigators   </a:t>
            </a:r>
            <a:r>
              <a:rPr lang="en-US" altLang="en-US" sz="3200" smtClean="0">
                <a:cs typeface="Arial" pitchFamily="34" charset="0"/>
              </a:rPr>
              <a:t>and study coordinators</a:t>
            </a:r>
          </a:p>
          <a:p>
            <a:pPr algn="l" rtl="0">
              <a:lnSpc>
                <a:spcPct val="80000"/>
              </a:lnSpc>
              <a:buFontTx/>
              <a:buNone/>
            </a:pPr>
            <a:endParaRPr lang="en-US" altLang="en-US" sz="2400" b="1" smtClean="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u="sng" dirty="0" smtClean="0">
                <a:solidFill>
                  <a:srgbClr val="FF0000"/>
                </a:solidFill>
                <a:effectLst>
                  <a:outerShdw blurRad="38100" dist="38100" dir="2700000" algn="tl">
                    <a:srgbClr val="000000">
                      <a:alpha val="43137"/>
                    </a:srgbClr>
                  </a:outerShdw>
                </a:effectLst>
              </a:rPr>
              <a:t>Recommendations</a:t>
            </a:r>
            <a:endParaRPr lang="en-US" b="1" u="sng" dirty="0">
              <a:solidFill>
                <a:srgbClr val="FF0000"/>
              </a:solidFill>
              <a:effectLst>
                <a:outerShdw blurRad="38100" dist="38100" dir="2700000" algn="tl">
                  <a:srgbClr val="000000">
                    <a:alpha val="43137"/>
                  </a:srgbClr>
                </a:outerShdw>
              </a:effectLst>
            </a:endParaRPr>
          </a:p>
        </p:txBody>
      </p:sp>
      <p:sp>
        <p:nvSpPr>
          <p:cNvPr id="32771" name="Content Placeholder 2"/>
          <p:cNvSpPr>
            <a:spLocks noGrp="1"/>
          </p:cNvSpPr>
          <p:nvPr>
            <p:ph idx="1"/>
          </p:nvPr>
        </p:nvSpPr>
        <p:spPr>
          <a:xfrm>
            <a:off x="152400" y="1371600"/>
            <a:ext cx="8763000" cy="4906963"/>
          </a:xfrm>
        </p:spPr>
        <p:txBody>
          <a:bodyPr/>
          <a:lstStyle/>
          <a:p>
            <a:pPr algn="l" rtl="0">
              <a:lnSpc>
                <a:spcPct val="90000"/>
              </a:lnSpc>
              <a:buFontTx/>
              <a:buChar char="-"/>
            </a:pPr>
            <a:r>
              <a:rPr lang="en-US" altLang="en-US" smtClean="0">
                <a:solidFill>
                  <a:srgbClr val="0000FF"/>
                </a:solidFill>
                <a:cs typeface="Arial" pitchFamily="34" charset="0"/>
              </a:rPr>
              <a:t>Establishment</a:t>
            </a:r>
            <a:r>
              <a:rPr lang="en-US" altLang="en-US" smtClean="0">
                <a:cs typeface="Arial" pitchFamily="34" charset="0"/>
              </a:rPr>
              <a:t> of National </a:t>
            </a:r>
            <a:r>
              <a:rPr lang="en-US" altLang="en-US" b="1" smtClean="0">
                <a:solidFill>
                  <a:srgbClr val="E727B5"/>
                </a:solidFill>
                <a:cs typeface="Arial" pitchFamily="34" charset="0"/>
              </a:rPr>
              <a:t>Laws</a:t>
            </a:r>
            <a:r>
              <a:rPr lang="en-US" altLang="en-US" smtClean="0">
                <a:cs typeface="Arial" pitchFamily="34" charset="0"/>
              </a:rPr>
              <a:t> for Clinical Trials and Animal Research Ethics.  </a:t>
            </a:r>
          </a:p>
          <a:p>
            <a:pPr algn="l" rtl="0">
              <a:lnSpc>
                <a:spcPct val="90000"/>
              </a:lnSpc>
              <a:buFontTx/>
              <a:buChar char="-"/>
            </a:pPr>
            <a:r>
              <a:rPr lang="en-US" altLang="en-US" smtClean="0">
                <a:solidFill>
                  <a:srgbClr val="0000FF"/>
                </a:solidFill>
                <a:cs typeface="Arial" pitchFamily="34" charset="0"/>
              </a:rPr>
              <a:t>Upgrading</a:t>
            </a:r>
            <a:r>
              <a:rPr lang="en-US" altLang="en-US" smtClean="0">
                <a:cs typeface="Arial" pitchFamily="34" charset="0"/>
              </a:rPr>
              <a:t> research infrastructure and equipment</a:t>
            </a:r>
          </a:p>
          <a:p>
            <a:pPr algn="l" rtl="0">
              <a:lnSpc>
                <a:spcPct val="90000"/>
              </a:lnSpc>
              <a:buFontTx/>
              <a:buChar char="-"/>
            </a:pPr>
            <a:r>
              <a:rPr lang="en-US" altLang="en-US" smtClean="0">
                <a:solidFill>
                  <a:srgbClr val="0000FF"/>
                </a:solidFill>
                <a:cs typeface="Arial" pitchFamily="34" charset="0"/>
              </a:rPr>
              <a:t>Expanding </a:t>
            </a:r>
            <a:r>
              <a:rPr lang="en-US" altLang="en-US" smtClean="0">
                <a:cs typeface="Arial" pitchFamily="34" charset="0"/>
              </a:rPr>
              <a:t>the role of research </a:t>
            </a:r>
            <a:r>
              <a:rPr lang="en-US" altLang="en-US" b="1" smtClean="0">
                <a:solidFill>
                  <a:srgbClr val="E727B5"/>
                </a:solidFill>
                <a:cs typeface="Arial" pitchFamily="34" charset="0"/>
              </a:rPr>
              <a:t>ethics committees ( Human &amp; Animals)  </a:t>
            </a:r>
            <a:r>
              <a:rPr lang="en-US" altLang="en-US" smtClean="0">
                <a:cs typeface="Arial" pitchFamily="34" charset="0"/>
              </a:rPr>
              <a:t>in all Universities and research centers</a:t>
            </a:r>
          </a:p>
          <a:p>
            <a:pPr algn="l" rtl="0">
              <a:lnSpc>
                <a:spcPct val="90000"/>
              </a:lnSpc>
              <a:buFontTx/>
              <a:buChar char="-"/>
            </a:pPr>
            <a:r>
              <a:rPr lang="en-US" altLang="en-US" smtClean="0">
                <a:solidFill>
                  <a:srgbClr val="0000FF"/>
                </a:solidFill>
                <a:cs typeface="Arial" pitchFamily="34" charset="0"/>
              </a:rPr>
              <a:t>Providing</a:t>
            </a:r>
            <a:r>
              <a:rPr lang="en-US" altLang="en-US" smtClean="0">
                <a:cs typeface="Arial" pitchFamily="34" charset="0"/>
              </a:rPr>
              <a:t> high-quality </a:t>
            </a:r>
            <a:r>
              <a:rPr lang="en-US" altLang="en-US" smtClean="0">
                <a:solidFill>
                  <a:srgbClr val="E727B5"/>
                </a:solidFill>
                <a:cs typeface="Arial" pitchFamily="34" charset="0"/>
              </a:rPr>
              <a:t>training</a:t>
            </a:r>
            <a:r>
              <a:rPr lang="en-US" altLang="en-US" smtClean="0">
                <a:cs typeface="Arial" pitchFamily="34" charset="0"/>
              </a:rPr>
              <a:t> for Physicians and researchers</a:t>
            </a:r>
          </a:p>
          <a:p>
            <a:pPr algn="l" rtl="0">
              <a:lnSpc>
                <a:spcPct val="90000"/>
              </a:lnSpc>
              <a:buFontTx/>
              <a:buNone/>
            </a:pPr>
            <a:r>
              <a:rPr lang="en-US" altLang="en-US" smtClean="0">
                <a:cs typeface="Arial" pitchFamily="34" charset="0"/>
              </a:rPr>
              <a:t>-   </a:t>
            </a:r>
            <a:r>
              <a:rPr lang="en-US" altLang="en-US" smtClean="0">
                <a:solidFill>
                  <a:srgbClr val="0000FF"/>
                </a:solidFill>
                <a:cs typeface="Arial" pitchFamily="34" charset="0"/>
              </a:rPr>
              <a:t>Dissemination</a:t>
            </a:r>
            <a:r>
              <a:rPr lang="en-US" altLang="en-US" smtClean="0">
                <a:cs typeface="Arial" pitchFamily="34" charset="0"/>
              </a:rPr>
              <a:t> of </a:t>
            </a:r>
            <a:r>
              <a:rPr lang="en-US" altLang="en-US" smtClean="0">
                <a:solidFill>
                  <a:srgbClr val="E727B5"/>
                </a:solidFill>
                <a:cs typeface="Arial" pitchFamily="34" charset="0"/>
              </a:rPr>
              <a:t>awareness</a:t>
            </a:r>
            <a:r>
              <a:rPr lang="en-US" altLang="en-US" smtClean="0">
                <a:cs typeface="Arial" pitchFamily="34" charset="0"/>
              </a:rPr>
              <a:t> of bioethical issues in society through multi- media </a:t>
            </a:r>
          </a:p>
          <a:p>
            <a:endParaRPr lang="en-US" altLang="en-US" smtClean="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t>Wafaa Ethics Women May 5th 2015 </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468313" y="188913"/>
            <a:ext cx="8229600" cy="1143000"/>
          </a:xfrm>
        </p:spPr>
        <p:txBody>
          <a:bodyPr/>
          <a:lstStyle/>
          <a:p>
            <a:pPr>
              <a:defRPr/>
            </a:pPr>
            <a:r>
              <a:rPr lang="en-US" altLang="en-US" b="1" smtClean="0">
                <a:solidFill>
                  <a:srgbClr val="FF0000"/>
                </a:solidFill>
                <a:effectLst>
                  <a:outerShdw blurRad="38100" dist="38100" dir="2700000" algn="tl">
                    <a:srgbClr val="C0C0C0"/>
                  </a:outerShdw>
                </a:effectLst>
                <a:cs typeface="Times New Roman" pitchFamily="18" charset="0"/>
              </a:rPr>
              <a:t>Future Expectations</a:t>
            </a:r>
            <a:r>
              <a:rPr lang="en-US" altLang="en-US" sz="3600" b="1" u="sng" smtClean="0">
                <a:solidFill>
                  <a:srgbClr val="0000FF"/>
                </a:solidFill>
                <a:effectLst>
                  <a:outerShdw blurRad="38100" dist="38100" dir="2700000" algn="tl">
                    <a:srgbClr val="C0C0C0"/>
                  </a:outerShdw>
                </a:effectLst>
                <a:cs typeface="Times New Roman" pitchFamily="18" charset="0"/>
              </a:rPr>
              <a:t> </a:t>
            </a:r>
            <a:br>
              <a:rPr lang="en-US" altLang="en-US" sz="3600" b="1" u="sng" smtClean="0">
                <a:solidFill>
                  <a:srgbClr val="0000FF"/>
                </a:solidFill>
                <a:effectLst>
                  <a:outerShdw blurRad="38100" dist="38100" dir="2700000" algn="tl">
                    <a:srgbClr val="C0C0C0"/>
                  </a:outerShdw>
                </a:effectLst>
                <a:cs typeface="Times New Roman" pitchFamily="18" charset="0"/>
              </a:rPr>
            </a:br>
            <a:r>
              <a:rPr lang="en-US" altLang="en-US" sz="3600" b="1" u="sng" smtClean="0">
                <a:solidFill>
                  <a:srgbClr val="0000FF"/>
                </a:solidFill>
                <a:effectLst>
                  <a:outerShdw blurRad="38100" dist="38100" dir="2700000" algn="tl">
                    <a:srgbClr val="C0C0C0"/>
                  </a:outerShdw>
                </a:effectLst>
                <a:cs typeface="Times New Roman" pitchFamily="18" charset="0"/>
              </a:rPr>
              <a:t>Key Points to Consider</a:t>
            </a:r>
          </a:p>
        </p:txBody>
      </p:sp>
      <p:sp>
        <p:nvSpPr>
          <p:cNvPr id="53251" name="Rectangle 3"/>
          <p:cNvSpPr>
            <a:spLocks noChangeArrowheads="1"/>
          </p:cNvSpPr>
          <p:nvPr/>
        </p:nvSpPr>
        <p:spPr bwMode="auto">
          <a:xfrm>
            <a:off x="827088" y="1700213"/>
            <a:ext cx="3200400" cy="2209800"/>
          </a:xfrm>
          <a:prstGeom prst="rect">
            <a:avLst/>
          </a:prstGeom>
          <a:gradFill rotWithShape="1">
            <a:gsLst>
              <a:gs pos="0">
                <a:schemeClr val="bg1"/>
              </a:gs>
              <a:gs pos="50000">
                <a:srgbClr val="FEFED6"/>
              </a:gs>
              <a:gs pos="100000">
                <a:schemeClr val="bg1"/>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rtl="0">
              <a:defRPr/>
            </a:pPr>
            <a:endParaRPr lang="en-US" altLang="ko-KR" sz="2400" b="1" u="sng">
              <a:solidFill>
                <a:srgbClr val="FF0000"/>
              </a:solidFill>
              <a:latin typeface="Verdana" pitchFamily="34" charset="0"/>
              <a:ea typeface="굴림" charset="-127"/>
              <a:cs typeface="Arial" charset="0"/>
            </a:endParaRPr>
          </a:p>
          <a:p>
            <a:pPr algn="ctr" rtl="0">
              <a:defRPr/>
            </a:pPr>
            <a:r>
              <a:rPr lang="en-US" altLang="ko-KR" sz="2400" b="1" u="sng">
                <a:solidFill>
                  <a:srgbClr val="FF0000"/>
                </a:solidFill>
                <a:latin typeface="Verdana" pitchFamily="34" charset="0"/>
                <a:ea typeface="굴림" charset="-127"/>
                <a:cs typeface="Arial" charset="0"/>
              </a:rPr>
              <a:t>High authority</a:t>
            </a:r>
            <a:endParaRPr lang="en-US" altLang="ko-KR" sz="2400" b="1">
              <a:solidFill>
                <a:srgbClr val="FF0000"/>
              </a:solidFill>
              <a:latin typeface="Verdana" pitchFamily="34" charset="0"/>
              <a:ea typeface="굴림" charset="-127"/>
              <a:cs typeface="Arial" charset="0"/>
            </a:endParaRPr>
          </a:p>
          <a:p>
            <a:pPr algn="ctr" rtl="0">
              <a:buFontTx/>
              <a:buChar char="•"/>
              <a:defRPr/>
            </a:pPr>
            <a:r>
              <a:rPr lang="en-US" altLang="ko-KR">
                <a:latin typeface="Arial" charset="0"/>
                <a:ea typeface="굴림" charset="-127"/>
                <a:cs typeface="Arial" charset="0"/>
              </a:rPr>
              <a:t> </a:t>
            </a:r>
            <a:r>
              <a:rPr lang="en-US" altLang="ko-KR">
                <a:latin typeface="Verdana" pitchFamily="34" charset="0"/>
                <a:ea typeface="굴림" charset="-127"/>
                <a:cs typeface="Arial" charset="0"/>
              </a:rPr>
              <a:t>Code of Ethics and </a:t>
            </a:r>
          </a:p>
          <a:p>
            <a:pPr algn="ctr" rtl="0">
              <a:buFontTx/>
              <a:buChar char="•"/>
              <a:defRPr/>
            </a:pPr>
            <a:r>
              <a:rPr lang="en-US" altLang="ko-KR">
                <a:latin typeface="Verdana" pitchFamily="34" charset="0"/>
                <a:ea typeface="굴림" charset="-127"/>
                <a:cs typeface="Arial" charset="0"/>
              </a:rPr>
              <a:t>Clinical Research </a:t>
            </a:r>
          </a:p>
          <a:p>
            <a:pPr algn="ctr" rtl="0">
              <a:defRPr/>
            </a:pPr>
            <a:r>
              <a:rPr lang="en-US" altLang="ko-KR">
                <a:latin typeface="Verdana" pitchFamily="34" charset="0"/>
                <a:ea typeface="굴림" charset="-127"/>
                <a:cs typeface="Arial" charset="0"/>
              </a:rPr>
              <a:t>Law</a:t>
            </a:r>
          </a:p>
          <a:p>
            <a:pPr algn="ctr" rtl="0">
              <a:buFontTx/>
              <a:buChar char="•"/>
              <a:defRPr/>
            </a:pPr>
            <a:r>
              <a:rPr lang="en-US" altLang="ko-KR">
                <a:latin typeface="Verdana" pitchFamily="34" charset="0"/>
                <a:ea typeface="굴림" charset="-127"/>
                <a:cs typeface="Arial" charset="0"/>
              </a:rPr>
              <a:t>Animal Research Ethics </a:t>
            </a:r>
          </a:p>
          <a:p>
            <a:pPr algn="ctr" rtl="0">
              <a:defRPr/>
            </a:pPr>
            <a:r>
              <a:rPr lang="en-US" altLang="ko-KR">
                <a:latin typeface="Verdana" pitchFamily="34" charset="0"/>
                <a:ea typeface="굴림" charset="-127"/>
                <a:cs typeface="Arial" charset="0"/>
              </a:rPr>
              <a:t>Law </a:t>
            </a:r>
          </a:p>
          <a:p>
            <a:pPr algn="ctr" rtl="0">
              <a:buFontTx/>
              <a:buChar char="•"/>
              <a:defRPr/>
            </a:pPr>
            <a:endParaRPr lang="en-US" altLang="ko-KR">
              <a:latin typeface="Verdana" pitchFamily="34" charset="0"/>
              <a:ea typeface="굴림" charset="-127"/>
              <a:cs typeface="Arial" charset="0"/>
            </a:endParaRPr>
          </a:p>
          <a:p>
            <a:pPr algn="ctr" rtl="0">
              <a:buFontTx/>
              <a:buChar char="•"/>
              <a:defRPr/>
            </a:pPr>
            <a:endParaRPr lang="en-US" altLang="en-US" sz="2400">
              <a:latin typeface="Verdana" pitchFamily="34" charset="0"/>
              <a:cs typeface="Andalus" pitchFamily="18" charset="-78"/>
            </a:endParaRPr>
          </a:p>
        </p:txBody>
      </p:sp>
      <p:sp>
        <p:nvSpPr>
          <p:cNvPr id="53252" name="Rectangle 4"/>
          <p:cNvSpPr>
            <a:spLocks noChangeArrowheads="1"/>
          </p:cNvSpPr>
          <p:nvPr/>
        </p:nvSpPr>
        <p:spPr bwMode="auto">
          <a:xfrm>
            <a:off x="5292725" y="1700213"/>
            <a:ext cx="3352800" cy="2133600"/>
          </a:xfrm>
          <a:prstGeom prst="rect">
            <a:avLst/>
          </a:prstGeom>
          <a:gradFill rotWithShape="1">
            <a:gsLst>
              <a:gs pos="0">
                <a:schemeClr val="bg1"/>
              </a:gs>
              <a:gs pos="50000">
                <a:srgbClr val="DAFEE5"/>
              </a:gs>
              <a:gs pos="100000">
                <a:schemeClr val="bg1"/>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rtl="0">
              <a:defRPr/>
            </a:pPr>
            <a:endParaRPr lang="en-US" altLang="ko-KR" sz="2400" b="1" u="sng">
              <a:solidFill>
                <a:srgbClr val="FF0000"/>
              </a:solidFill>
              <a:latin typeface="Verdana" pitchFamily="34" charset="0"/>
              <a:ea typeface="굴림" charset="-127"/>
              <a:cs typeface="Arial" charset="0"/>
            </a:endParaRPr>
          </a:p>
          <a:p>
            <a:pPr algn="ctr" rtl="0">
              <a:defRPr/>
            </a:pPr>
            <a:r>
              <a:rPr lang="en-US" altLang="ko-KR" sz="2400" b="1" u="sng">
                <a:solidFill>
                  <a:srgbClr val="FF0000"/>
                </a:solidFill>
                <a:latin typeface="Verdana" pitchFamily="34" charset="0"/>
                <a:ea typeface="굴림" charset="-127"/>
                <a:cs typeface="Arial" charset="0"/>
              </a:rPr>
              <a:t>Institutions</a:t>
            </a:r>
            <a:r>
              <a:rPr lang="en-US" altLang="ko-KR" sz="2400" b="1">
                <a:solidFill>
                  <a:srgbClr val="FF0000"/>
                </a:solidFill>
                <a:latin typeface="Verdana" pitchFamily="34" charset="0"/>
                <a:ea typeface="굴림" charset="-127"/>
                <a:cs typeface="Arial" charset="0"/>
              </a:rPr>
              <a:t> </a:t>
            </a:r>
          </a:p>
          <a:p>
            <a:pPr algn="ctr" rtl="0">
              <a:buFontTx/>
              <a:buChar char="•"/>
              <a:defRPr/>
            </a:pPr>
            <a:r>
              <a:rPr lang="en-US" altLang="ko-KR">
                <a:latin typeface="Arial" charset="0"/>
                <a:ea typeface="굴림" charset="-127"/>
                <a:cs typeface="Arial" charset="0"/>
              </a:rPr>
              <a:t> </a:t>
            </a:r>
            <a:r>
              <a:rPr lang="en-US" altLang="ko-KR" sz="2000">
                <a:latin typeface="Verdana" pitchFamily="34" charset="0"/>
                <a:ea typeface="굴림" charset="-127"/>
                <a:cs typeface="Andalus" pitchFamily="18" charset="-78"/>
              </a:rPr>
              <a:t>Research Ethics </a:t>
            </a:r>
          </a:p>
          <a:p>
            <a:pPr algn="ctr" rtl="0">
              <a:defRPr/>
            </a:pPr>
            <a:r>
              <a:rPr lang="en-US" altLang="ko-KR" sz="2000">
                <a:latin typeface="Verdana" pitchFamily="34" charset="0"/>
                <a:ea typeface="굴림" charset="-127"/>
                <a:cs typeface="Andalus" pitchFamily="18" charset="-78"/>
              </a:rPr>
              <a:t>Committees</a:t>
            </a:r>
          </a:p>
          <a:p>
            <a:pPr algn="ctr" rtl="0">
              <a:buFontTx/>
              <a:buChar char="•"/>
              <a:defRPr/>
            </a:pPr>
            <a:r>
              <a:rPr lang="en-US" altLang="ko-KR" sz="2000">
                <a:latin typeface="Verdana" pitchFamily="34" charset="0"/>
                <a:ea typeface="굴림" charset="-127"/>
                <a:cs typeface="Andalus" pitchFamily="18" charset="-78"/>
              </a:rPr>
              <a:t>Clinical Trial Units</a:t>
            </a:r>
          </a:p>
          <a:p>
            <a:pPr algn="ctr" rtl="0">
              <a:buFontTx/>
              <a:buChar char="•"/>
              <a:defRPr/>
            </a:pPr>
            <a:r>
              <a:rPr lang="en-US" altLang="ko-KR" sz="2000">
                <a:latin typeface="Verdana" pitchFamily="34" charset="0"/>
                <a:ea typeface="굴림" charset="-127"/>
                <a:cs typeface="Andalus" pitchFamily="18" charset="-78"/>
              </a:rPr>
              <a:t>Training of Researchers</a:t>
            </a:r>
          </a:p>
          <a:p>
            <a:pPr algn="ctr" rtl="0">
              <a:buFontTx/>
              <a:buChar char="•"/>
              <a:defRPr/>
            </a:pPr>
            <a:endParaRPr lang="en-US" altLang="en-US" sz="2400">
              <a:latin typeface="Verdana" pitchFamily="34" charset="0"/>
              <a:cs typeface="Andalus" pitchFamily="18" charset="-78"/>
            </a:endParaRPr>
          </a:p>
        </p:txBody>
      </p:sp>
      <p:sp>
        <p:nvSpPr>
          <p:cNvPr id="53253" name="Rectangle 5"/>
          <p:cNvSpPr>
            <a:spLocks noChangeArrowheads="1"/>
          </p:cNvSpPr>
          <p:nvPr/>
        </p:nvSpPr>
        <p:spPr bwMode="auto">
          <a:xfrm>
            <a:off x="762000" y="4038600"/>
            <a:ext cx="3276600" cy="2209800"/>
          </a:xfrm>
          <a:prstGeom prst="rect">
            <a:avLst/>
          </a:prstGeom>
          <a:gradFill rotWithShape="1">
            <a:gsLst>
              <a:gs pos="0">
                <a:schemeClr val="bg1"/>
              </a:gs>
              <a:gs pos="50000">
                <a:srgbClr val="F4D6FE"/>
              </a:gs>
              <a:gs pos="100000">
                <a:schemeClr val="bg1"/>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rtl="0">
              <a:defRPr/>
            </a:pPr>
            <a:r>
              <a:rPr lang="en-US" altLang="ko-KR" sz="2400" b="1" u="sng">
                <a:solidFill>
                  <a:srgbClr val="FF0000"/>
                </a:solidFill>
                <a:latin typeface="Verdana" pitchFamily="34" charset="0"/>
                <a:ea typeface="굴림" charset="-127"/>
                <a:cs typeface="Arial" charset="0"/>
              </a:rPr>
              <a:t>Researchers</a:t>
            </a:r>
          </a:p>
          <a:p>
            <a:pPr algn="ctr" rtl="0">
              <a:defRPr/>
            </a:pPr>
            <a:r>
              <a:rPr lang="en-US" altLang="ko-KR">
                <a:latin typeface="Arial" charset="0"/>
                <a:ea typeface="굴림" charset="-127"/>
                <a:cs typeface="Arial" charset="0"/>
              </a:rPr>
              <a:t> </a:t>
            </a:r>
          </a:p>
          <a:p>
            <a:pPr algn="ctr" rtl="0">
              <a:buFontTx/>
              <a:buChar char="•"/>
              <a:defRPr/>
            </a:pPr>
            <a:r>
              <a:rPr lang="en-US" altLang="ko-KR">
                <a:latin typeface="Arial" charset="0"/>
                <a:ea typeface="굴림" charset="-127"/>
                <a:cs typeface="Arial" charset="0"/>
              </a:rPr>
              <a:t> </a:t>
            </a:r>
            <a:r>
              <a:rPr lang="en-US" altLang="ko-KR" sz="2400">
                <a:latin typeface="Verdana" pitchFamily="34" charset="0"/>
                <a:ea typeface="굴림" charset="-127"/>
                <a:cs typeface="Andalus" pitchFamily="18" charset="-78"/>
              </a:rPr>
              <a:t>Learning GCP </a:t>
            </a:r>
          </a:p>
          <a:p>
            <a:pPr algn="ctr" rtl="0">
              <a:defRPr/>
            </a:pPr>
            <a:r>
              <a:rPr lang="en-US" altLang="ko-KR" sz="2400">
                <a:latin typeface="Verdana" pitchFamily="34" charset="0"/>
                <a:ea typeface="굴림" charset="-127"/>
                <a:cs typeface="Andalus" pitchFamily="18" charset="-78"/>
              </a:rPr>
              <a:t>Training Courses on </a:t>
            </a:r>
          </a:p>
          <a:p>
            <a:pPr algn="ctr" rtl="0">
              <a:defRPr/>
            </a:pPr>
            <a:r>
              <a:rPr lang="en-US" altLang="ko-KR" sz="2400">
                <a:latin typeface="Verdana" pitchFamily="34" charset="0"/>
                <a:ea typeface="굴림" charset="-127"/>
                <a:cs typeface="Andalus" pitchFamily="18" charset="-78"/>
              </a:rPr>
              <a:t>Research Ethics</a:t>
            </a:r>
            <a:endParaRPr lang="en-US" altLang="en-US" sz="2400">
              <a:latin typeface="Verdana" pitchFamily="34" charset="0"/>
              <a:cs typeface="Andalus" pitchFamily="18" charset="-78"/>
            </a:endParaRPr>
          </a:p>
        </p:txBody>
      </p:sp>
      <p:sp>
        <p:nvSpPr>
          <p:cNvPr id="53254" name="Rectangle 6"/>
          <p:cNvSpPr>
            <a:spLocks noChangeArrowheads="1"/>
          </p:cNvSpPr>
          <p:nvPr/>
        </p:nvSpPr>
        <p:spPr bwMode="auto">
          <a:xfrm>
            <a:off x="5334000" y="3962400"/>
            <a:ext cx="3276600" cy="2286000"/>
          </a:xfrm>
          <a:prstGeom prst="rect">
            <a:avLst/>
          </a:prstGeom>
          <a:gradFill rotWithShape="1">
            <a:gsLst>
              <a:gs pos="0">
                <a:schemeClr val="bg1"/>
              </a:gs>
              <a:gs pos="50000">
                <a:srgbClr val="FCDBB6"/>
              </a:gs>
              <a:gs pos="100000">
                <a:schemeClr val="bg1"/>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rtl="0">
              <a:defRPr/>
            </a:pPr>
            <a:r>
              <a:rPr lang="en-US" altLang="ko-KR" sz="2400" b="1" u="sng">
                <a:solidFill>
                  <a:srgbClr val="FF0000"/>
                </a:solidFill>
                <a:latin typeface="Verdana" pitchFamily="34" charset="0"/>
                <a:ea typeface="굴림" charset="-127"/>
                <a:cs typeface="Arial" charset="0"/>
              </a:rPr>
              <a:t>Community</a:t>
            </a:r>
          </a:p>
          <a:p>
            <a:pPr algn="ctr" rtl="0">
              <a:defRPr/>
            </a:pPr>
            <a:r>
              <a:rPr lang="en-US" altLang="ko-KR" sz="2400" b="1">
                <a:solidFill>
                  <a:srgbClr val="FF0000"/>
                </a:solidFill>
                <a:latin typeface="Verdana" pitchFamily="34" charset="0"/>
                <a:ea typeface="굴림" charset="-127"/>
                <a:cs typeface="Arial" charset="0"/>
              </a:rPr>
              <a:t>  </a:t>
            </a:r>
          </a:p>
          <a:p>
            <a:pPr algn="ctr" rtl="0">
              <a:buFontTx/>
              <a:buChar char="•"/>
              <a:defRPr/>
            </a:pPr>
            <a:r>
              <a:rPr lang="en-US" altLang="ko-KR">
                <a:latin typeface="Arial" charset="0"/>
                <a:ea typeface="굴림" charset="-127"/>
                <a:cs typeface="Arial" charset="0"/>
              </a:rPr>
              <a:t> </a:t>
            </a:r>
            <a:r>
              <a:rPr lang="en-US" altLang="ko-KR" sz="2400">
                <a:latin typeface="Verdana" pitchFamily="34" charset="0"/>
                <a:ea typeface="굴림" charset="-127"/>
                <a:cs typeface="Andalus" pitchFamily="18" charset="-78"/>
              </a:rPr>
              <a:t>Awareness about </a:t>
            </a:r>
          </a:p>
          <a:p>
            <a:pPr algn="ctr" rtl="0">
              <a:defRPr/>
            </a:pPr>
            <a:r>
              <a:rPr lang="en-US" altLang="ko-KR" sz="2400">
                <a:latin typeface="Verdana" pitchFamily="34" charset="0"/>
                <a:ea typeface="굴림" charset="-127"/>
                <a:cs typeface="Andalus" pitchFamily="18" charset="-78"/>
              </a:rPr>
              <a:t>Importance of </a:t>
            </a:r>
          </a:p>
          <a:p>
            <a:pPr algn="ctr" rtl="0">
              <a:defRPr/>
            </a:pPr>
            <a:r>
              <a:rPr lang="en-US" altLang="ko-KR" sz="2400">
                <a:latin typeface="Verdana" pitchFamily="34" charset="0"/>
                <a:ea typeface="굴림" charset="-127"/>
                <a:cs typeface="Andalus" pitchFamily="18" charset="-78"/>
              </a:rPr>
              <a:t>Clinical Trials</a:t>
            </a:r>
          </a:p>
          <a:p>
            <a:pPr algn="ctr" rtl="0">
              <a:buFontTx/>
              <a:buChar char="•"/>
              <a:defRPr/>
            </a:pPr>
            <a:r>
              <a:rPr lang="en-US" altLang="ko-KR" sz="2400">
                <a:latin typeface="Verdana" pitchFamily="34" charset="0"/>
                <a:ea typeface="굴림" charset="-127"/>
                <a:cs typeface="Andalus" pitchFamily="18" charset="-78"/>
              </a:rPr>
              <a:t> Multimedia</a:t>
            </a:r>
            <a:endParaRPr lang="en-US" altLang="en-US" sz="2400">
              <a:latin typeface="Verdana" pitchFamily="34" charset="0"/>
              <a:cs typeface="Andalus" pitchFamily="18"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68313" y="260350"/>
            <a:ext cx="8229600" cy="1143000"/>
          </a:xfrm>
        </p:spPr>
        <p:txBody>
          <a:bodyPr/>
          <a:lstStyle/>
          <a:p>
            <a:pPr>
              <a:defRPr/>
            </a:pPr>
            <a:r>
              <a:rPr lang="en-US" altLang="en-US" sz="4800" b="1" u="sng" smtClean="0">
                <a:solidFill>
                  <a:srgbClr val="FF0000"/>
                </a:solidFill>
                <a:effectLst>
                  <a:outerShdw blurRad="38100" dist="38100" dir="2700000" algn="tl">
                    <a:srgbClr val="C0C0C0"/>
                  </a:outerShdw>
                </a:effectLst>
                <a:cs typeface="Times New Roman" pitchFamily="18" charset="0"/>
              </a:rPr>
              <a:t>Future Expectations</a:t>
            </a:r>
          </a:p>
        </p:txBody>
      </p:sp>
      <p:sp>
        <p:nvSpPr>
          <p:cNvPr id="34819" name="Rectangle 3"/>
          <p:cNvSpPr>
            <a:spLocks noGrp="1"/>
          </p:cNvSpPr>
          <p:nvPr>
            <p:ph type="body" idx="1"/>
          </p:nvPr>
        </p:nvSpPr>
        <p:spPr>
          <a:xfrm>
            <a:off x="323850" y="2852738"/>
            <a:ext cx="8229600" cy="4525962"/>
          </a:xfrm>
        </p:spPr>
        <p:txBody>
          <a:bodyPr/>
          <a:lstStyle/>
          <a:p>
            <a:pPr algn="ctr" rtl="0">
              <a:buFont typeface="Arial" pitchFamily="34" charset="0"/>
              <a:buNone/>
            </a:pPr>
            <a:r>
              <a:rPr lang="en-US" altLang="en-US" smtClean="0">
                <a:cs typeface="Arial" pitchFamily="34" charset="0"/>
              </a:rPr>
              <a:t>   </a:t>
            </a:r>
            <a:r>
              <a:rPr lang="en-US" altLang="en-US" sz="3600" smtClean="0">
                <a:solidFill>
                  <a:schemeClr val="hlink"/>
                </a:solidFill>
                <a:cs typeface="Arial" pitchFamily="34" charset="0"/>
              </a:rPr>
              <a:t>I think and hope that this workshop will serve as a </a:t>
            </a:r>
            <a:r>
              <a:rPr lang="en-US" altLang="en-US" sz="3600" b="1" smtClean="0">
                <a:cs typeface="Arial" pitchFamily="34" charset="0"/>
              </a:rPr>
              <a:t>starting point for initiation of</a:t>
            </a:r>
            <a:r>
              <a:rPr lang="en-US" altLang="en-US" sz="3600" smtClean="0">
                <a:solidFill>
                  <a:schemeClr val="hlink"/>
                </a:solidFill>
                <a:cs typeface="Arial" pitchFamily="34" charset="0"/>
              </a:rPr>
              <a:t> </a:t>
            </a:r>
            <a:r>
              <a:rPr lang="en-US" altLang="en-US" sz="3600" b="1" smtClean="0">
                <a:solidFill>
                  <a:srgbClr val="FF0000"/>
                </a:solidFill>
                <a:cs typeface="Arial" pitchFamily="34" charset="0"/>
              </a:rPr>
              <a:t>IACUCs</a:t>
            </a:r>
            <a:r>
              <a:rPr lang="en-US" altLang="en-US" sz="3600" smtClean="0">
                <a:solidFill>
                  <a:schemeClr val="hlink"/>
                </a:solidFill>
                <a:cs typeface="Arial" pitchFamily="34" charset="0"/>
              </a:rPr>
              <a:t> in all the Egyptian universities and research centers in the near Future .</a:t>
            </a:r>
            <a:r>
              <a:rPr lang="en-US" altLang="en-US" smtClean="0">
                <a:cs typeface="Arial" pitchFamily="34" charset="0"/>
              </a:rPr>
              <a:t> </a:t>
            </a:r>
          </a:p>
        </p:txBody>
      </p:sp>
      <p:pic>
        <p:nvPicPr>
          <p:cNvPr id="34820" name="Picture 4" descr="ANd9GcT-p3RrveIbyyWOvzYobGl7gUyJBv6LWlXexeRgcUhtx1K9fTuLOA"/>
          <p:cNvPicPr>
            <a:picLocks noChangeAspect="1" noChangeArrowheads="1"/>
          </p:cNvPicPr>
          <p:nvPr/>
        </p:nvPicPr>
        <p:blipFill>
          <a:blip r:embed="rId2"/>
          <a:srcRect/>
          <a:stretch>
            <a:fillRect/>
          </a:stretch>
        </p:blipFill>
        <p:spPr bwMode="auto">
          <a:xfrm>
            <a:off x="3059113" y="1412875"/>
            <a:ext cx="2619375" cy="14097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a:defRPr/>
            </a:pPr>
            <a:r>
              <a:rPr lang="en-US" altLang="en-US" sz="4000" b="1" u="sng" smtClean="0">
                <a:solidFill>
                  <a:srgbClr val="FF0000"/>
                </a:solidFill>
                <a:effectLst>
                  <a:outerShdw blurRad="38100" dist="38100" dir="2700000" algn="tl">
                    <a:srgbClr val="C0C0C0"/>
                  </a:outerShdw>
                </a:effectLst>
                <a:cs typeface="Times New Roman" pitchFamily="18" charset="0"/>
              </a:rPr>
              <a:t>References</a:t>
            </a:r>
          </a:p>
        </p:txBody>
      </p:sp>
      <p:sp>
        <p:nvSpPr>
          <p:cNvPr id="35843" name="Rectangle 3"/>
          <p:cNvSpPr>
            <a:spLocks noGrp="1"/>
          </p:cNvSpPr>
          <p:nvPr>
            <p:ph type="body" idx="1"/>
          </p:nvPr>
        </p:nvSpPr>
        <p:spPr/>
        <p:txBody>
          <a:bodyPr/>
          <a:lstStyle/>
          <a:p>
            <a:pPr algn="l" rtl="0">
              <a:lnSpc>
                <a:spcPct val="90000"/>
              </a:lnSpc>
            </a:pPr>
            <a:r>
              <a:rPr lang="en-US" altLang="en-US" sz="2400" smtClean="0">
                <a:cs typeface="Arial" pitchFamily="34" charset="0"/>
              </a:rPr>
              <a:t>The Constitution of The Arab Republic of Egypt, 11 Sep. 1971. Available at:</a:t>
            </a:r>
          </a:p>
          <a:p>
            <a:pPr algn="l" rtl="0">
              <a:lnSpc>
                <a:spcPct val="90000"/>
              </a:lnSpc>
              <a:buFont typeface="Arial" pitchFamily="34" charset="0"/>
              <a:buNone/>
            </a:pPr>
            <a:r>
              <a:rPr lang="en-US" altLang="en-US" sz="2400" smtClean="0">
                <a:solidFill>
                  <a:schemeClr val="hlink"/>
                </a:solidFill>
                <a:cs typeface="Arial" pitchFamily="34" charset="0"/>
              </a:rPr>
              <a:t>     http://www.wipo.int/wipolex/en/text.jsp?file_id¼189854</a:t>
            </a:r>
            <a:r>
              <a:rPr lang="en-US" altLang="en-US" sz="2400" smtClean="0">
                <a:cs typeface="Arial" pitchFamily="34" charset="0"/>
              </a:rPr>
              <a:t> </a:t>
            </a:r>
          </a:p>
          <a:p>
            <a:pPr algn="l" rtl="0">
              <a:lnSpc>
                <a:spcPct val="90000"/>
              </a:lnSpc>
            </a:pPr>
            <a:r>
              <a:rPr lang="en-US" altLang="en-US" sz="2400" smtClean="0">
                <a:cs typeface="Arial" pitchFamily="34" charset="0"/>
              </a:rPr>
              <a:t>Ministry of Health and Population (Egypt). Profession Ethics Regulations, the Resolution of the Minister of Health &amp; Population No. 238/2003. Cairo, Egypt: Ministry of Health and Population, 2003</a:t>
            </a:r>
          </a:p>
          <a:p>
            <a:pPr algn="l" rtl="0">
              <a:lnSpc>
                <a:spcPct val="90000"/>
              </a:lnSpc>
            </a:pPr>
            <a:r>
              <a:rPr lang="en-US" altLang="en-US" sz="2400" smtClean="0">
                <a:cs typeface="Arial" pitchFamily="34" charset="0"/>
              </a:rPr>
              <a:t>Wafaa Abdel-Aal, Esmat Abdel Ghaffar, Osama El Shabrawy ( 2013):  Review of the Medical Research Ethics Committee (MREC), National Research Center of Egypt, 2003–2011. Current Medical Research &amp; Opinion 2013, 1–7.</a:t>
            </a:r>
          </a:p>
          <a:p>
            <a:pPr algn="l" rtl="0">
              <a:lnSpc>
                <a:spcPct val="90000"/>
              </a:lnSpc>
            </a:pPr>
            <a:endParaRPr lang="en-US" altLang="en-US" sz="2400" smtClean="0">
              <a:cs typeface="Arial" pitchFamily="34" charset="0"/>
            </a:endParaRPr>
          </a:p>
          <a:p>
            <a:pPr algn="l" rtl="0">
              <a:lnSpc>
                <a:spcPct val="90000"/>
              </a:lnSpc>
            </a:pPr>
            <a:endParaRPr lang="en-US" altLang="en-US" sz="2400" smtClean="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ANd9GcTRieLcGAhHsGhgQVPYHV7Vx6WqH2s82Tz16_RjJDYdodO2COEXpQ"/>
          <p:cNvPicPr>
            <a:picLocks noGrp="1" noChangeAspect="1" noChangeArrowheads="1"/>
          </p:cNvPicPr>
          <p:nvPr>
            <p:ph type="body" idx="1"/>
          </p:nvPr>
        </p:nvPicPr>
        <p:blipFill>
          <a:blip r:embed="rId2"/>
          <a:srcRect/>
          <a:stretch>
            <a:fillRect/>
          </a:stretch>
        </p:blipFill>
        <p:spPr>
          <a:xfrm>
            <a:off x="4716463" y="260350"/>
            <a:ext cx="4032250" cy="2593975"/>
          </a:xfrm>
        </p:spPr>
      </p:pic>
      <p:pic>
        <p:nvPicPr>
          <p:cNvPr id="36867" name="Picture 5" descr="ANd9GcShuPmoNg-NX0RJszVu3b5Y9V002ek1clq1qf1eReCk_4HG0ak_"/>
          <p:cNvPicPr>
            <a:picLocks noChangeAspect="1" noChangeArrowheads="1"/>
          </p:cNvPicPr>
          <p:nvPr/>
        </p:nvPicPr>
        <p:blipFill>
          <a:blip r:embed="rId3"/>
          <a:srcRect/>
          <a:stretch>
            <a:fillRect/>
          </a:stretch>
        </p:blipFill>
        <p:spPr bwMode="auto">
          <a:xfrm>
            <a:off x="611188" y="260350"/>
            <a:ext cx="3960812" cy="2617788"/>
          </a:xfrm>
          <a:prstGeom prst="rect">
            <a:avLst/>
          </a:prstGeom>
          <a:noFill/>
          <a:ln w="9525">
            <a:noFill/>
            <a:miter lim="800000"/>
            <a:headEnd/>
            <a:tailEnd/>
          </a:ln>
        </p:spPr>
      </p:pic>
      <p:pic>
        <p:nvPicPr>
          <p:cNvPr id="36868" name="Picture 6" descr="ANd9GcTkRqmHWkARzkVk3WGxlNKfbt892IpzmebhWQVsIyjmTUubr6Gq"/>
          <p:cNvPicPr>
            <a:picLocks noChangeAspect="1" noChangeArrowheads="1"/>
          </p:cNvPicPr>
          <p:nvPr/>
        </p:nvPicPr>
        <p:blipFill>
          <a:blip r:embed="rId4"/>
          <a:srcRect/>
          <a:stretch>
            <a:fillRect/>
          </a:stretch>
        </p:blipFill>
        <p:spPr bwMode="auto">
          <a:xfrm>
            <a:off x="4716463" y="3789363"/>
            <a:ext cx="4032250" cy="2592387"/>
          </a:xfrm>
          <a:prstGeom prst="rect">
            <a:avLst/>
          </a:prstGeom>
          <a:noFill/>
          <a:ln w="9525">
            <a:noFill/>
            <a:miter lim="800000"/>
            <a:headEnd/>
            <a:tailEnd/>
          </a:ln>
        </p:spPr>
      </p:pic>
      <p:sp>
        <p:nvSpPr>
          <p:cNvPr id="36869" name="WordArt 8"/>
          <p:cNvSpPr>
            <a:spLocks noChangeArrowheads="1" noChangeShapeType="1" noTextEdit="1"/>
          </p:cNvSpPr>
          <p:nvPr/>
        </p:nvSpPr>
        <p:spPr bwMode="auto">
          <a:xfrm>
            <a:off x="1258888" y="2924175"/>
            <a:ext cx="6840537" cy="944563"/>
          </a:xfrm>
          <a:prstGeom prst="rect">
            <a:avLst/>
          </a:prstGeom>
        </p:spPr>
        <p:txBody>
          <a:bodyPr wrap="none" fromWordArt="1">
            <a:prstTxWarp prst="textPlain">
              <a:avLst>
                <a:gd name="adj" fmla="val 50000"/>
              </a:avLst>
            </a:prstTxWarp>
          </a:bodyPr>
          <a:lstStyle/>
          <a:p>
            <a:pPr algn="ctr" rtl="0"/>
            <a:r>
              <a:rPr lang="en-US" sz="28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Thank you</a:t>
            </a:r>
            <a:endParaRPr lang="ar-EG" sz="28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36870" name="Picture 10" descr="ANd9GcTieqWjbTOiWLE1l7WNNIGrVad7Rh2rZ57Eo4r_Jd6KS5t-kFnn6w"/>
          <p:cNvPicPr>
            <a:picLocks noChangeAspect="1" noChangeArrowheads="1"/>
          </p:cNvPicPr>
          <p:nvPr/>
        </p:nvPicPr>
        <p:blipFill>
          <a:blip r:embed="rId5"/>
          <a:srcRect/>
          <a:stretch>
            <a:fillRect/>
          </a:stretch>
        </p:blipFill>
        <p:spPr bwMode="auto">
          <a:xfrm>
            <a:off x="468313" y="3789363"/>
            <a:ext cx="4116387" cy="25923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539750" y="260350"/>
            <a:ext cx="5867400" cy="4525963"/>
          </a:xfrm>
        </p:spPr>
        <p:txBody>
          <a:bodyPr>
            <a:normAutofit fontScale="85000" lnSpcReduction="20000"/>
          </a:bodyPr>
          <a:lstStyle/>
          <a:p>
            <a:pPr marL="0" indent="0" algn="ctr" rtl="0">
              <a:lnSpc>
                <a:spcPct val="80000"/>
              </a:lnSpc>
              <a:buFont typeface="Arial" charset="0"/>
              <a:buNone/>
              <a:defRPr/>
            </a:pPr>
            <a:r>
              <a:rPr lang="en-US" altLang="en-US" sz="3600" b="1" u="sng" dirty="0" smtClean="0">
                <a:solidFill>
                  <a:srgbClr val="FF0000"/>
                </a:solidFill>
                <a:effectLst>
                  <a:outerShdw blurRad="38100" dist="38100" dir="2700000" algn="tl">
                    <a:srgbClr val="000000">
                      <a:alpha val="43137"/>
                    </a:srgbClr>
                  </a:outerShdw>
                </a:effectLst>
                <a:cs typeface="Arial" charset="0"/>
              </a:rPr>
              <a:t>Research Misconduct </a:t>
            </a:r>
          </a:p>
          <a:p>
            <a:pPr marL="0" indent="0" algn="ctr" rtl="0">
              <a:lnSpc>
                <a:spcPct val="80000"/>
              </a:lnSpc>
              <a:buFont typeface="Arial" charset="0"/>
              <a:buNone/>
              <a:defRPr/>
            </a:pPr>
            <a:endParaRPr lang="en-US" altLang="en-US" sz="3600" b="1" u="sng" dirty="0" smtClean="0">
              <a:solidFill>
                <a:srgbClr val="FF0000"/>
              </a:solidFill>
              <a:effectLst>
                <a:outerShdw blurRad="38100" dist="38100" dir="2700000" algn="tl">
                  <a:srgbClr val="000000">
                    <a:alpha val="43137"/>
                  </a:srgbClr>
                </a:outerShdw>
              </a:effectLst>
              <a:cs typeface="Arial" charset="0"/>
            </a:endParaRPr>
          </a:p>
          <a:p>
            <a:pPr algn="l" rtl="0">
              <a:lnSpc>
                <a:spcPct val="80000"/>
              </a:lnSpc>
              <a:buFont typeface="Arial" charset="0"/>
              <a:buChar char="•"/>
              <a:defRPr/>
            </a:pPr>
            <a:r>
              <a:rPr lang="en-US" altLang="en-US" sz="2800" b="1" dirty="0" smtClean="0">
                <a:cs typeface="Arial" charset="0"/>
              </a:rPr>
              <a:t>Two British scientists</a:t>
            </a:r>
            <a:r>
              <a:rPr lang="en-US" altLang="en-US" sz="2800" dirty="0" smtClean="0">
                <a:cs typeface="Arial" charset="0"/>
              </a:rPr>
              <a:t>. In </a:t>
            </a:r>
            <a:r>
              <a:rPr lang="en-US" altLang="en-US" sz="2800" b="1" dirty="0" smtClean="0">
                <a:solidFill>
                  <a:srgbClr val="33CC33"/>
                </a:solidFill>
                <a:cs typeface="Arial" charset="0"/>
              </a:rPr>
              <a:t>1912</a:t>
            </a:r>
            <a:r>
              <a:rPr lang="en-US" altLang="en-US" sz="2800" dirty="0" smtClean="0">
                <a:cs typeface="Arial" charset="0"/>
              </a:rPr>
              <a:t>, Charles Dawson and Arthur Smith Woodward produced fragments of the skull of the so-called </a:t>
            </a:r>
            <a:r>
              <a:rPr lang="en-US" altLang="en-US" sz="2800" dirty="0" smtClean="0">
                <a:solidFill>
                  <a:srgbClr val="0000CC"/>
                </a:solidFill>
                <a:cs typeface="Arial" charset="0"/>
              </a:rPr>
              <a:t>Piltdown Man</a:t>
            </a:r>
            <a:r>
              <a:rPr lang="en-US" altLang="en-US" sz="2800" dirty="0" smtClean="0">
                <a:cs typeface="Arial" charset="0"/>
              </a:rPr>
              <a:t>, claimed to be discovered by workmen in gravel pits in Sussex. </a:t>
            </a:r>
          </a:p>
          <a:p>
            <a:pPr algn="l" rtl="0">
              <a:lnSpc>
                <a:spcPct val="80000"/>
              </a:lnSpc>
              <a:buFont typeface="Arial" charset="0"/>
              <a:buChar char="•"/>
              <a:defRPr/>
            </a:pPr>
            <a:r>
              <a:rPr lang="en-US" altLang="en-US" sz="2800" dirty="0" smtClean="0">
                <a:cs typeface="Arial" charset="0"/>
              </a:rPr>
              <a:t>They suggested that </a:t>
            </a:r>
            <a:r>
              <a:rPr lang="en-US" altLang="en-US" sz="2800" dirty="0" smtClean="0">
                <a:solidFill>
                  <a:srgbClr val="0000CC"/>
                </a:solidFill>
                <a:cs typeface="Arial" charset="0"/>
              </a:rPr>
              <a:t>Piltdown man</a:t>
            </a:r>
            <a:r>
              <a:rPr lang="en-US" altLang="en-US" sz="2800" dirty="0" smtClean="0">
                <a:cs typeface="Arial" charset="0"/>
              </a:rPr>
              <a:t> </a:t>
            </a:r>
            <a:r>
              <a:rPr lang="en-US" altLang="en-US" sz="2800" dirty="0" smtClean="0">
                <a:solidFill>
                  <a:srgbClr val="FF0000"/>
                </a:solidFill>
                <a:cs typeface="Arial" charset="0"/>
              </a:rPr>
              <a:t>represented an evolutionary missing link between ape and man.</a:t>
            </a:r>
            <a:r>
              <a:rPr lang="en-US" altLang="en-US" sz="2800" dirty="0" smtClean="0">
                <a:cs typeface="Arial" charset="0"/>
              </a:rPr>
              <a:t> </a:t>
            </a:r>
          </a:p>
          <a:p>
            <a:pPr algn="l" rtl="0">
              <a:lnSpc>
                <a:spcPct val="80000"/>
              </a:lnSpc>
              <a:buFont typeface="Arial" charset="0"/>
              <a:buChar char="•"/>
              <a:defRPr/>
            </a:pPr>
            <a:r>
              <a:rPr lang="en-US" altLang="en-US" sz="2800" dirty="0" smtClean="0">
                <a:cs typeface="Arial" charset="0"/>
              </a:rPr>
              <a:t>It was </a:t>
            </a:r>
            <a:r>
              <a:rPr lang="en-US" altLang="en-US" sz="2800" b="1" u="sng" dirty="0" smtClean="0">
                <a:solidFill>
                  <a:srgbClr val="33CC33"/>
                </a:solidFill>
                <a:cs typeface="Arial" charset="0"/>
              </a:rPr>
              <a:t>after 40 years</a:t>
            </a:r>
            <a:r>
              <a:rPr lang="en-US" altLang="en-US" sz="2800" dirty="0" smtClean="0">
                <a:cs typeface="Arial" charset="0"/>
              </a:rPr>
              <a:t> that Piltdown Man was shown to be a composite forgery. </a:t>
            </a:r>
            <a:r>
              <a:rPr lang="en-US" altLang="en-US" sz="2800" dirty="0" smtClean="0">
                <a:solidFill>
                  <a:srgbClr val="0000CC"/>
                </a:solidFill>
                <a:cs typeface="Arial" charset="0"/>
              </a:rPr>
              <a:t>It was made out of a medieval human skull, the 500-year-old lower jaw of an orangutan, and chimpanzee fossil teeth.</a:t>
            </a:r>
          </a:p>
        </p:txBody>
      </p:sp>
      <p:pic>
        <p:nvPicPr>
          <p:cNvPr id="5123" name="Picture 3" descr="ANd9GcQR9f776Fb_W2x_xbJXVwAR1fXUwH8oD_1fhU-WafqugAMHsLziAQ"/>
          <p:cNvPicPr>
            <a:picLocks noChangeAspect="1" noChangeArrowheads="1"/>
          </p:cNvPicPr>
          <p:nvPr/>
        </p:nvPicPr>
        <p:blipFill>
          <a:blip r:embed="rId2"/>
          <a:srcRect/>
          <a:stretch>
            <a:fillRect/>
          </a:stretch>
        </p:blipFill>
        <p:spPr bwMode="auto">
          <a:xfrm>
            <a:off x="6659563" y="1125538"/>
            <a:ext cx="2324100" cy="1600200"/>
          </a:xfrm>
          <a:prstGeom prst="rect">
            <a:avLst/>
          </a:prstGeom>
          <a:noFill/>
          <a:ln w="9525">
            <a:noFill/>
            <a:miter lim="800000"/>
            <a:headEnd/>
            <a:tailEnd/>
          </a:ln>
        </p:spPr>
      </p:pic>
      <p:pic>
        <p:nvPicPr>
          <p:cNvPr id="5124" name="Picture 4" descr="ANd9GcS3ENHh1EHNjBsMHFmA4G8XjcWAAxG1RO--FgdIphsD-B1sgZk4cQ"/>
          <p:cNvPicPr>
            <a:picLocks noChangeAspect="1" noChangeArrowheads="1"/>
          </p:cNvPicPr>
          <p:nvPr/>
        </p:nvPicPr>
        <p:blipFill>
          <a:blip r:embed="rId3"/>
          <a:srcRect/>
          <a:stretch>
            <a:fillRect/>
          </a:stretch>
        </p:blipFill>
        <p:spPr bwMode="auto">
          <a:xfrm>
            <a:off x="6804025" y="2781300"/>
            <a:ext cx="1895475" cy="1743075"/>
          </a:xfrm>
          <a:prstGeom prst="rect">
            <a:avLst/>
          </a:prstGeom>
          <a:noFill/>
          <a:ln w="9525">
            <a:noFill/>
            <a:miter lim="800000"/>
            <a:headEnd/>
            <a:tailEnd/>
          </a:ln>
        </p:spPr>
      </p:pic>
      <p:pic>
        <p:nvPicPr>
          <p:cNvPr id="5125" name="Picture 5" descr="ANd9GcQ9jEslab0V81Sf40AUeoVWvZaeGO0hBElxvnaMOyKnCn35wn5E"/>
          <p:cNvPicPr>
            <a:picLocks noChangeAspect="1" noChangeArrowheads="1"/>
          </p:cNvPicPr>
          <p:nvPr/>
        </p:nvPicPr>
        <p:blipFill>
          <a:blip r:embed="rId4"/>
          <a:srcRect/>
          <a:stretch>
            <a:fillRect/>
          </a:stretch>
        </p:blipFill>
        <p:spPr bwMode="auto">
          <a:xfrm>
            <a:off x="6629400" y="4572000"/>
            <a:ext cx="2286000" cy="2000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457450"/>
            <a:ext cx="9144000" cy="0"/>
          </a:xfrm>
          <a:prstGeom prst="rect">
            <a:avLst/>
          </a:prstGeom>
          <a:noFill/>
          <a:ln w="9525">
            <a:noFill/>
            <a:miter lim="800000"/>
            <a:headEnd/>
            <a:tailEnd/>
          </a:ln>
          <a:effectLst/>
        </p:spPr>
        <p:txBody>
          <a:bodyPr wrap="none" anchor="ctr">
            <a:spAutoFit/>
          </a:bodyPr>
          <a:lstStyle/>
          <a:p>
            <a:endParaRPr lang="en-US" altLang="en-US"/>
          </a:p>
        </p:txBody>
      </p:sp>
      <p:pic>
        <p:nvPicPr>
          <p:cNvPr id="6147" name="Picture 3" descr="http://alethonews.files.wordpress.com/2010/06/cop15-us-president-barack-001.jpg"/>
          <p:cNvPicPr>
            <a:picLocks noChangeAspect="1" noChangeArrowheads="1"/>
          </p:cNvPicPr>
          <p:nvPr/>
        </p:nvPicPr>
        <p:blipFill>
          <a:blip r:embed="rId2" r:link="rId3"/>
          <a:srcRect/>
          <a:stretch>
            <a:fillRect/>
          </a:stretch>
        </p:blipFill>
        <p:spPr bwMode="auto">
          <a:xfrm>
            <a:off x="3059113" y="4005263"/>
            <a:ext cx="2700337" cy="2087562"/>
          </a:xfrm>
          <a:prstGeom prst="rect">
            <a:avLst/>
          </a:prstGeom>
          <a:noFill/>
          <a:ln w="9525">
            <a:noFill/>
            <a:miter lim="800000"/>
            <a:headEnd/>
            <a:tailEnd/>
          </a:ln>
        </p:spPr>
      </p:pic>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ltLang="en-US"/>
          </a:p>
        </p:txBody>
      </p:sp>
      <p:pic>
        <p:nvPicPr>
          <p:cNvPr id="6149" name="Picture 5" descr="http://unitedfamiliesinternational.files.wordpress.com/2010/04/hillary-clinton-food-security.jpg"/>
          <p:cNvPicPr>
            <a:picLocks noChangeAspect="1" noChangeArrowheads="1"/>
          </p:cNvPicPr>
          <p:nvPr/>
        </p:nvPicPr>
        <p:blipFill>
          <a:blip r:embed="rId4" r:link="rId5"/>
          <a:srcRect/>
          <a:stretch>
            <a:fillRect/>
          </a:stretch>
        </p:blipFill>
        <p:spPr bwMode="auto">
          <a:xfrm>
            <a:off x="5867400" y="4005263"/>
            <a:ext cx="2952750" cy="2087562"/>
          </a:xfrm>
          <a:prstGeom prst="rect">
            <a:avLst/>
          </a:prstGeom>
          <a:noFill/>
          <a:ln w="9525">
            <a:noFill/>
            <a:miter lim="800000"/>
            <a:headEnd/>
            <a:tailEnd/>
          </a:ln>
        </p:spPr>
      </p:pic>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ltLang="en-US"/>
          </a:p>
        </p:txBody>
      </p:sp>
      <p:pic>
        <p:nvPicPr>
          <p:cNvPr id="6151" name="Picture 7" descr="http://t2.gstatic.com/images?q=tbn:ANd9GcRlTS37PCzGtHv0v1Rrk5mvCyAUdurVFtxKYx-hH7RdjB5Uj4Bk"/>
          <p:cNvPicPr>
            <a:picLocks noChangeAspect="1" noChangeArrowheads="1"/>
          </p:cNvPicPr>
          <p:nvPr/>
        </p:nvPicPr>
        <p:blipFill>
          <a:blip r:embed="rId6" r:link="rId7"/>
          <a:srcRect/>
          <a:stretch>
            <a:fillRect/>
          </a:stretch>
        </p:blipFill>
        <p:spPr bwMode="auto">
          <a:xfrm>
            <a:off x="250825" y="4005263"/>
            <a:ext cx="2557463" cy="2038350"/>
          </a:xfrm>
          <a:prstGeom prst="rect">
            <a:avLst/>
          </a:prstGeom>
          <a:noFill/>
          <a:ln w="9525">
            <a:noFill/>
            <a:miter lim="800000"/>
            <a:headEnd/>
            <a:tailEnd/>
          </a:ln>
        </p:spPr>
      </p:pic>
      <p:sp>
        <p:nvSpPr>
          <p:cNvPr id="6152" name="Rectangle 8"/>
          <p:cNvSpPr>
            <a:spLocks noChangeArrowheads="1"/>
          </p:cNvSpPr>
          <p:nvPr/>
        </p:nvSpPr>
        <p:spPr bwMode="auto">
          <a:xfrm>
            <a:off x="1619250" y="188913"/>
            <a:ext cx="5688013" cy="1314450"/>
          </a:xfrm>
          <a:prstGeom prst="rect">
            <a:avLst/>
          </a:prstGeom>
          <a:noFill/>
          <a:ln w="9525">
            <a:noFill/>
            <a:miter lim="800000"/>
            <a:headEnd/>
            <a:tailEnd/>
          </a:ln>
          <a:effectLst/>
        </p:spPr>
        <p:txBody>
          <a:bodyPr lIns="0" tIns="0" rIns="0" bIns="95220" anchor="ctr">
            <a:spAutoFit/>
          </a:bodyPr>
          <a:lstStyle/>
          <a:p>
            <a:pPr algn="ctr"/>
            <a:r>
              <a:rPr lang="en-US" altLang="en-US" sz="2800" b="1" u="sng">
                <a:solidFill>
                  <a:srgbClr val="0000FF"/>
                </a:solidFill>
              </a:rPr>
              <a:t>Human experiments: </a:t>
            </a:r>
            <a:endParaRPr lang="ar-EG" altLang="en-US" sz="2800" b="1" u="sng">
              <a:solidFill>
                <a:srgbClr val="0000FF"/>
              </a:solidFill>
            </a:endParaRPr>
          </a:p>
          <a:p>
            <a:pPr algn="ctr"/>
            <a:r>
              <a:rPr lang="en-US" altLang="en-US" sz="2800" b="1" u="sng">
                <a:solidFill>
                  <a:srgbClr val="FF0000"/>
                </a:solidFill>
              </a:rPr>
              <a:t>First, do harm</a:t>
            </a:r>
            <a:endParaRPr lang="en-US" altLang="en-US" sz="2800" b="1">
              <a:solidFill>
                <a:srgbClr val="FF0000"/>
              </a:solidFill>
            </a:endParaRPr>
          </a:p>
          <a:p>
            <a:endParaRPr lang="en-US" altLang="en-US" sz="2400" b="1"/>
          </a:p>
        </p:txBody>
      </p:sp>
      <p:sp>
        <p:nvSpPr>
          <p:cNvPr id="6153" name="Text Box 9"/>
          <p:cNvSpPr txBox="1">
            <a:spLocks noChangeArrowheads="1"/>
          </p:cNvSpPr>
          <p:nvPr/>
        </p:nvSpPr>
        <p:spPr bwMode="auto">
          <a:xfrm>
            <a:off x="179388" y="1557338"/>
            <a:ext cx="8497887" cy="1800225"/>
          </a:xfrm>
          <a:prstGeom prst="rect">
            <a:avLst/>
          </a:prstGeom>
          <a:noFill/>
          <a:ln w="9525">
            <a:noFill/>
            <a:miter lim="800000"/>
            <a:headEnd/>
            <a:tailEnd/>
          </a:ln>
          <a:effectLst/>
        </p:spPr>
        <p:txBody>
          <a:bodyPr>
            <a:spAutoFit/>
          </a:bodyPr>
          <a:lstStyle/>
          <a:p>
            <a:r>
              <a:rPr lang="ar-EG" altLang="en-US" sz="2800" b="1"/>
              <a:t>فى أكتوبر 2010, قام الرئيس أوباما بالاعتذار رسميا لرئيس جواتيمالا على التجارب الطبية المخزية التى قام بها أطباء أمريكيون على مواطنين فى جواتيمالا قاموا فيها بحقن العديد من السجناء والاطفال بالبكتريا المسببة لأمراض تناسلية فى الفترة من 1946 إلى 1948</a:t>
            </a:r>
            <a:r>
              <a:rPr lang="ar-EG" altLang="en-US" sz="2400"/>
              <a:t> </a:t>
            </a:r>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pPr>
              <a:defRPr/>
            </a:pPr>
            <a:r>
              <a:rPr lang="en-US" altLang="en-US" b="1" u="sng" dirty="0" smtClean="0">
                <a:effectLst>
                  <a:outerShdw blurRad="38100" dist="38100" dir="2700000" algn="tl">
                    <a:srgbClr val="C0C0C0"/>
                  </a:outerShdw>
                </a:effectLst>
                <a:cs typeface="Times New Roman" pitchFamily="18" charset="0"/>
              </a:rPr>
              <a:t>Outline</a:t>
            </a:r>
          </a:p>
        </p:txBody>
      </p:sp>
      <p:sp>
        <p:nvSpPr>
          <p:cNvPr id="51203" name="Rectangle 3"/>
          <p:cNvSpPr>
            <a:spLocks noGrp="1"/>
          </p:cNvSpPr>
          <p:nvPr>
            <p:ph type="body" idx="1"/>
          </p:nvPr>
        </p:nvSpPr>
        <p:spPr>
          <a:xfrm>
            <a:off x="539750" y="1270000"/>
            <a:ext cx="8229600" cy="4525963"/>
          </a:xfrm>
        </p:spPr>
        <p:txBody>
          <a:bodyPr>
            <a:normAutofit lnSpcReduction="10000"/>
          </a:bodyPr>
          <a:lstStyle/>
          <a:p>
            <a:pPr algn="l" rtl="0">
              <a:buFont typeface="Arial" charset="0"/>
              <a:buChar char="•"/>
              <a:defRPr/>
            </a:pPr>
            <a:r>
              <a:rPr lang="en-US" altLang="en-US" b="1" dirty="0" smtClean="0">
                <a:solidFill>
                  <a:srgbClr val="FF0000"/>
                </a:solidFill>
                <a:effectLst>
                  <a:outerShdw blurRad="38100" dist="38100" dir="2700000" algn="tl">
                    <a:srgbClr val="C0C0C0"/>
                  </a:outerShdw>
                </a:effectLst>
                <a:cs typeface="Arial" charset="0"/>
              </a:rPr>
              <a:t>Introduction</a:t>
            </a:r>
          </a:p>
          <a:p>
            <a:pPr algn="l" rtl="0">
              <a:buFont typeface="Arial" charset="0"/>
              <a:buChar char="•"/>
              <a:defRPr/>
            </a:pPr>
            <a:r>
              <a:rPr lang="en-US" altLang="en-US" b="1" dirty="0" smtClean="0">
                <a:solidFill>
                  <a:srgbClr val="FF0000"/>
                </a:solidFill>
                <a:effectLst>
                  <a:outerShdw blurRad="38100" dist="38100" dir="2700000" algn="tl">
                    <a:srgbClr val="C0C0C0"/>
                  </a:outerShdw>
                </a:effectLst>
                <a:cs typeface="Arial" charset="0"/>
              </a:rPr>
              <a:t>What is a clinical trial &amp;</a:t>
            </a:r>
            <a:r>
              <a:rPr lang="en-US" altLang="en-US" b="1" dirty="0">
                <a:effectLst>
                  <a:outerShdw blurRad="38100" dist="38100" dir="2700000" algn="tl">
                    <a:srgbClr val="C0C0C0"/>
                  </a:outerShdw>
                </a:effectLst>
              </a:rPr>
              <a:t> </a:t>
            </a:r>
            <a:r>
              <a:rPr lang="en-US" altLang="en-US" b="1" dirty="0">
                <a:solidFill>
                  <a:srgbClr val="FF0000"/>
                </a:solidFill>
                <a:effectLst>
                  <a:outerShdw blurRad="38100" dist="38100" dir="2700000" algn="tl">
                    <a:srgbClr val="C0C0C0"/>
                  </a:outerShdw>
                </a:effectLst>
              </a:rPr>
              <a:t>pre-clinical studies</a:t>
            </a:r>
            <a:r>
              <a:rPr lang="en-US" altLang="en-US" b="1" dirty="0" smtClean="0">
                <a:solidFill>
                  <a:srgbClr val="FF0000"/>
                </a:solidFill>
                <a:effectLst>
                  <a:outerShdw blurRad="38100" dist="38100" dir="2700000" algn="tl">
                    <a:srgbClr val="C0C0C0"/>
                  </a:outerShdw>
                </a:effectLst>
                <a:cs typeface="Arial" charset="0"/>
              </a:rPr>
              <a:t>?</a:t>
            </a:r>
          </a:p>
          <a:p>
            <a:pPr algn="l" rtl="0">
              <a:buFont typeface="Arial" charset="0"/>
              <a:buChar char="•"/>
              <a:defRPr/>
            </a:pPr>
            <a:r>
              <a:rPr lang="en-US" altLang="en-US" b="1" dirty="0" smtClean="0">
                <a:solidFill>
                  <a:srgbClr val="FF0000"/>
                </a:solidFill>
                <a:effectLst>
                  <a:outerShdw blurRad="38100" dist="38100" dir="2700000" algn="tl">
                    <a:srgbClr val="C0C0C0"/>
                  </a:outerShdw>
                </a:effectLst>
                <a:cs typeface="Arial" charset="0"/>
              </a:rPr>
              <a:t>Current Situation in Egypt:</a:t>
            </a:r>
          </a:p>
          <a:p>
            <a:pPr algn="l" rtl="0">
              <a:buFont typeface="Arial" charset="0"/>
              <a:buNone/>
              <a:defRPr/>
            </a:pPr>
            <a:r>
              <a:rPr lang="en-US" altLang="en-US" dirty="0" smtClean="0">
                <a:cs typeface="Arial" charset="0"/>
              </a:rPr>
              <a:t>       -  </a:t>
            </a:r>
            <a:r>
              <a:rPr lang="en-US" altLang="en-US" sz="2800" b="1" dirty="0" smtClean="0">
                <a:solidFill>
                  <a:schemeClr val="hlink"/>
                </a:solidFill>
                <a:effectLst>
                  <a:outerShdw blurRad="38100" dist="38100" dir="2700000" algn="tl">
                    <a:srgbClr val="C0C0C0"/>
                  </a:outerShdw>
                </a:effectLst>
                <a:cs typeface="Arial" charset="0"/>
              </a:rPr>
              <a:t>Guidelines and Laws in Egypt</a:t>
            </a:r>
          </a:p>
          <a:p>
            <a:pPr algn="l" rtl="0">
              <a:buFont typeface="Arial" charset="0"/>
              <a:buNone/>
              <a:defRPr/>
            </a:pPr>
            <a:r>
              <a:rPr lang="en-US" altLang="en-US" sz="2800" b="1" dirty="0" smtClean="0">
                <a:solidFill>
                  <a:schemeClr val="hlink"/>
                </a:solidFill>
                <a:effectLst>
                  <a:outerShdw blurRad="38100" dist="38100" dir="2700000" algn="tl">
                    <a:srgbClr val="C0C0C0"/>
                  </a:outerShdw>
                </a:effectLst>
                <a:cs typeface="Arial" charset="0"/>
              </a:rPr>
              <a:t>       -   RECs in Egypt &amp; The ENREC</a:t>
            </a:r>
          </a:p>
          <a:p>
            <a:pPr algn="l" rtl="0">
              <a:buFont typeface="Arial" charset="0"/>
              <a:buNone/>
              <a:defRPr/>
            </a:pPr>
            <a:r>
              <a:rPr lang="en-US" altLang="en-US" sz="2800" b="1" dirty="0" smtClean="0">
                <a:solidFill>
                  <a:schemeClr val="hlink"/>
                </a:solidFill>
                <a:effectLst>
                  <a:outerShdw blurRad="38100" dist="38100" dir="2700000" algn="tl">
                    <a:srgbClr val="C0C0C0"/>
                  </a:outerShdw>
                </a:effectLst>
                <a:cs typeface="Arial" charset="0"/>
              </a:rPr>
              <a:t>       -   National Research Centre of Egypt &amp; its REC</a:t>
            </a:r>
          </a:p>
          <a:p>
            <a:pPr algn="l" rtl="0">
              <a:buFont typeface="Arial" charset="0"/>
              <a:buChar char="•"/>
              <a:defRPr/>
            </a:pPr>
            <a:r>
              <a:rPr lang="en-US" altLang="en-US" b="1" dirty="0" smtClean="0">
                <a:solidFill>
                  <a:srgbClr val="FF0000"/>
                </a:solidFill>
                <a:effectLst>
                  <a:outerShdw blurRad="38100" dist="38100" dir="2700000" algn="tl">
                    <a:srgbClr val="C0C0C0"/>
                  </a:outerShdw>
                </a:effectLst>
                <a:cs typeface="Arial" charset="0"/>
              </a:rPr>
              <a:t>Challenges of Research Ethics in Egypt</a:t>
            </a:r>
          </a:p>
          <a:p>
            <a:pPr algn="l" rtl="0">
              <a:buFont typeface="Arial" charset="0"/>
              <a:buChar char="•"/>
              <a:defRPr/>
            </a:pPr>
            <a:r>
              <a:rPr lang="en-US" altLang="en-US" b="1" dirty="0" smtClean="0">
                <a:solidFill>
                  <a:srgbClr val="FF0000"/>
                </a:solidFill>
                <a:effectLst>
                  <a:outerShdw blurRad="38100" dist="38100" dir="2700000" algn="tl">
                    <a:srgbClr val="C0C0C0"/>
                  </a:outerShdw>
                </a:effectLst>
                <a:cs typeface="Arial" charset="0"/>
              </a:rPr>
              <a:t>Future Expectations</a:t>
            </a:r>
          </a:p>
          <a:p>
            <a:pPr algn="l" rtl="0">
              <a:buFont typeface="Arial" charset="0"/>
              <a:buChar char="•"/>
              <a:defRPr/>
            </a:pPr>
            <a:endParaRPr lang="en-US" altLang="en-US" dirty="0" smtClean="0">
              <a:cs typeface="Arial" charset="0"/>
            </a:endParaRPr>
          </a:p>
        </p:txBody>
      </p:sp>
      <p:pic>
        <p:nvPicPr>
          <p:cNvPr id="7172" name="Picture 5" descr="ANd9GcRI2toIp7yVqN-PAAqTHWN_cmdBzipn3oEqlEZYbQWdq-L0bcLaYA"/>
          <p:cNvPicPr>
            <a:picLocks noChangeAspect="1" noChangeArrowheads="1"/>
          </p:cNvPicPr>
          <p:nvPr/>
        </p:nvPicPr>
        <p:blipFill>
          <a:blip r:embed="rId2"/>
          <a:srcRect/>
          <a:stretch>
            <a:fillRect/>
          </a:stretch>
        </p:blipFill>
        <p:spPr bwMode="auto">
          <a:xfrm>
            <a:off x="539750" y="188913"/>
            <a:ext cx="1439863" cy="10810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196975"/>
            <a:ext cx="7146925" cy="4525963"/>
          </a:xfrm>
        </p:spPr>
        <p:txBody>
          <a:bodyPr/>
          <a:lstStyle/>
          <a:p>
            <a:pPr marL="342900" lvl="1" indent="-342900" algn="l" rtl="0">
              <a:buFont typeface="Arial" pitchFamily="34" charset="0"/>
              <a:buChar char="•"/>
              <a:defRPr/>
            </a:pPr>
            <a:r>
              <a:rPr lang="en-US" sz="3600" b="1" u="sng" dirty="0" smtClean="0">
                <a:solidFill>
                  <a:srgbClr val="FF0066"/>
                </a:solidFill>
                <a:effectLst>
                  <a:outerShdw blurRad="38100" dist="38100" dir="2700000" algn="tl">
                    <a:srgbClr val="000000">
                      <a:alpha val="43137"/>
                    </a:srgbClr>
                  </a:outerShdw>
                </a:effectLst>
              </a:rPr>
              <a:t>Research Ethics</a:t>
            </a:r>
            <a:r>
              <a:rPr lang="en-US" sz="3600" dirty="0"/>
              <a:t> is </a:t>
            </a:r>
            <a:r>
              <a:rPr lang="en-US" sz="3600" dirty="0" smtClean="0"/>
              <a:t>the</a:t>
            </a:r>
            <a:r>
              <a:rPr lang="en-US" sz="3600" dirty="0"/>
              <a:t> </a:t>
            </a:r>
            <a:r>
              <a:rPr lang="en-US" sz="3600" b="1" dirty="0">
                <a:solidFill>
                  <a:srgbClr val="0066FF"/>
                </a:solidFill>
              </a:rPr>
              <a:t>ethics</a:t>
            </a:r>
            <a:r>
              <a:rPr lang="en-US" sz="3600" dirty="0"/>
              <a:t> of the planning, conduct, and reporting of </a:t>
            </a:r>
            <a:r>
              <a:rPr lang="en-US" sz="3600" b="1" dirty="0"/>
              <a:t>research</a:t>
            </a:r>
            <a:r>
              <a:rPr lang="en-US" sz="3600" dirty="0"/>
              <a:t>. It is clear that </a:t>
            </a:r>
            <a:r>
              <a:rPr lang="en-US" sz="3600" b="1" dirty="0"/>
              <a:t>research ethics</a:t>
            </a:r>
            <a:r>
              <a:rPr lang="en-US" sz="3600" dirty="0"/>
              <a:t> should include: </a:t>
            </a:r>
            <a:r>
              <a:rPr lang="en-US" sz="3600" dirty="0">
                <a:solidFill>
                  <a:srgbClr val="E727B5"/>
                </a:solidFill>
              </a:rPr>
              <a:t>Protections of human and animal subjects.</a:t>
            </a:r>
            <a:endParaRPr lang="en-US" altLang="en-US" sz="3600" b="1" u="sng" dirty="0" smtClean="0">
              <a:solidFill>
                <a:srgbClr val="E727B5"/>
              </a:solidFill>
              <a:effectLst>
                <a:outerShdw blurRad="38100" dist="38100" dir="2700000" algn="tl">
                  <a:srgbClr val="000000">
                    <a:alpha val="43137"/>
                  </a:srgbClr>
                </a:outerShdw>
              </a:effectLst>
            </a:endParaRPr>
          </a:p>
          <a:p>
            <a:pPr marL="342900" lvl="1" indent="-342900" algn="l" rtl="0">
              <a:buFont typeface="Arial" pitchFamily="34" charset="0"/>
              <a:buChar char="•"/>
              <a:defRPr/>
            </a:pPr>
            <a:r>
              <a:rPr lang="en-US" altLang="en-US" sz="3600" b="1" u="sng" dirty="0" smtClean="0">
                <a:solidFill>
                  <a:srgbClr val="FF0066"/>
                </a:solidFill>
                <a:effectLst>
                  <a:outerShdw blurRad="38100" dist="38100" dir="2700000" algn="tl">
                    <a:srgbClr val="000000">
                      <a:alpha val="43137"/>
                    </a:srgbClr>
                  </a:outerShdw>
                </a:effectLst>
              </a:rPr>
              <a:t>Bioethics is the </a:t>
            </a:r>
            <a:r>
              <a:rPr lang="en-US" altLang="zh-TW" sz="3600" b="1" dirty="0" smtClean="0">
                <a:solidFill>
                  <a:srgbClr val="0000FF"/>
                </a:solidFill>
              </a:rPr>
              <a:t>Study of the ethical issues</a:t>
            </a:r>
            <a:r>
              <a:rPr lang="en-US" altLang="zh-TW" sz="3600" b="1" dirty="0" smtClean="0"/>
              <a:t> arising from health care, biology,  </a:t>
            </a:r>
            <a:r>
              <a:rPr lang="en-US" altLang="en-US" sz="3600" b="1" dirty="0" smtClean="0"/>
              <a:t>technologies </a:t>
            </a:r>
            <a:r>
              <a:rPr lang="en-US" altLang="zh-TW" sz="3600" b="1" dirty="0" smtClean="0"/>
              <a:t>and medical sciences.</a:t>
            </a:r>
          </a:p>
          <a:p>
            <a:pPr marL="342900" lvl="1" indent="-342900">
              <a:buFont typeface="Arial" pitchFamily="34" charset="0"/>
              <a:buChar char="•"/>
              <a:defRPr/>
            </a:pPr>
            <a:endParaRPr lang="en-US" altLang="en-US" sz="2400" b="1" dirty="0" smtClean="0"/>
          </a:p>
          <a:p>
            <a:pPr>
              <a:buFont typeface="Arial" charset="0"/>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Wafaa Ethics Women May 5th 2015 </a:t>
            </a:r>
            <a:endParaRPr lang="en-US"/>
          </a:p>
        </p:txBody>
      </p:sp>
      <p:sp>
        <p:nvSpPr>
          <p:cNvPr id="2" name="Title 1"/>
          <p:cNvSpPr>
            <a:spLocks noGrp="1"/>
          </p:cNvSpPr>
          <p:nvPr>
            <p:ph type="title"/>
          </p:nvPr>
        </p:nvSpPr>
        <p:spPr>
          <a:xfrm>
            <a:off x="468313" y="115888"/>
            <a:ext cx="8229600" cy="1143000"/>
          </a:xfrm>
        </p:spPr>
        <p:txBody>
          <a:bodyPr>
            <a:normAutofit/>
          </a:bodyPr>
          <a:lstStyle/>
          <a:p>
            <a:pPr>
              <a:defRPr/>
            </a:pPr>
            <a:r>
              <a:rPr lang="en-US" sz="5400" b="1" u="sng" dirty="0" smtClean="0">
                <a:solidFill>
                  <a:srgbClr val="FF0066"/>
                </a:solidFill>
                <a:effectLst>
                  <a:outerShdw blurRad="38100" dist="38100" dir="2700000" algn="tl">
                    <a:srgbClr val="000000">
                      <a:alpha val="43137"/>
                    </a:srgbClr>
                  </a:outerShdw>
                </a:effectLst>
              </a:rPr>
              <a:t>Research </a:t>
            </a:r>
            <a:r>
              <a:rPr lang="en-US" altLang="en-US" sz="5400" b="1" u="sng" dirty="0" smtClean="0">
                <a:solidFill>
                  <a:srgbClr val="FF0066"/>
                </a:solidFill>
                <a:effectLst>
                  <a:outerShdw blurRad="38100" dist="38100" dir="2700000" algn="tl">
                    <a:srgbClr val="000000">
                      <a:alpha val="43137"/>
                    </a:srgbClr>
                  </a:outerShdw>
                </a:effectLst>
              </a:rPr>
              <a:t>Ethics &amp; Bioethics</a:t>
            </a:r>
            <a:endParaRPr lang="en-US" sz="5400" dirty="0"/>
          </a:p>
        </p:txBody>
      </p:sp>
      <p:pic>
        <p:nvPicPr>
          <p:cNvPr id="8197" name="Picture 9" descr="stem_cell_cultures1_01-m">
					</p:cNvPr>
          <p:cNvPicPr>
            <a:picLocks noChangeAspect="1" noChangeArrowheads="1"/>
          </p:cNvPicPr>
          <p:nvPr/>
        </p:nvPicPr>
        <p:blipFill>
          <a:blip r:embed="rId3"/>
          <a:srcRect/>
          <a:stretch>
            <a:fillRect/>
          </a:stretch>
        </p:blipFill>
        <p:spPr bwMode="auto">
          <a:xfrm>
            <a:off x="7542213" y="3968750"/>
            <a:ext cx="1516062" cy="2405063"/>
          </a:xfrm>
          <a:prstGeom prst="rect">
            <a:avLst/>
          </a:prstGeom>
          <a:noFill/>
          <a:ln w="9525">
            <a:noFill/>
            <a:miter lim="800000"/>
            <a:headEnd/>
            <a:tailEnd/>
          </a:ln>
        </p:spPr>
      </p:pic>
      <p:pic>
        <p:nvPicPr>
          <p:cNvPr id="8198" name="Picture 6" descr="ANd9GcRjwE7u5HONvhSReF2qaFXhiT0FtWqtRVH50KOVB1KkO-0rCKRqeWdIvw"/>
          <p:cNvPicPr>
            <a:picLocks noChangeAspect="1" noChangeArrowheads="1"/>
          </p:cNvPicPr>
          <p:nvPr/>
        </p:nvPicPr>
        <p:blipFill>
          <a:blip r:embed="rId4"/>
          <a:srcRect/>
          <a:stretch>
            <a:fillRect/>
          </a:stretch>
        </p:blipFill>
        <p:spPr bwMode="auto">
          <a:xfrm>
            <a:off x="7610475" y="1484313"/>
            <a:ext cx="1447800" cy="236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30188"/>
            <a:ext cx="8229600" cy="1143000"/>
          </a:xfrm>
        </p:spPr>
        <p:txBody>
          <a:bodyPr/>
          <a:lstStyle/>
          <a:p>
            <a:pPr>
              <a:defRPr/>
            </a:pPr>
            <a:r>
              <a:rPr lang="en-US" b="1" u="sng" dirty="0" smtClean="0">
                <a:solidFill>
                  <a:srgbClr val="FF0000"/>
                </a:solidFill>
                <a:effectLst>
                  <a:outerShdw blurRad="38100" dist="38100" dir="2700000" algn="tl">
                    <a:srgbClr val="000000">
                      <a:alpha val="43137"/>
                    </a:srgbClr>
                  </a:outerShdw>
                </a:effectLst>
              </a:rPr>
              <a:t>Research Ethics</a:t>
            </a:r>
            <a:r>
              <a:rPr lang="en-US" dirty="0" smtClean="0"/>
              <a:t> </a:t>
            </a:r>
            <a:endParaRPr lang="en-US" dirty="0"/>
          </a:p>
        </p:txBody>
      </p:sp>
      <p:sp>
        <p:nvSpPr>
          <p:cNvPr id="3" name="Content Placeholder 2"/>
          <p:cNvSpPr>
            <a:spLocks noGrp="1"/>
          </p:cNvSpPr>
          <p:nvPr>
            <p:ph idx="1"/>
          </p:nvPr>
        </p:nvSpPr>
        <p:spPr>
          <a:xfrm>
            <a:off x="522288" y="1628775"/>
            <a:ext cx="3465512" cy="4525963"/>
          </a:xfrm>
        </p:spPr>
        <p:txBody>
          <a:bodyPr/>
          <a:lstStyle/>
          <a:p>
            <a:pPr algn="ctr" rtl="0">
              <a:buFont typeface="Arial" charset="0"/>
              <a:buChar char="•"/>
              <a:defRPr/>
            </a:pPr>
            <a:r>
              <a:rPr lang="en-US" b="1" dirty="0" smtClean="0">
                <a:solidFill>
                  <a:srgbClr val="0066FF"/>
                </a:solidFill>
                <a:effectLst>
                  <a:outerShdw blurRad="38100" dist="38100" dir="2700000" algn="tl">
                    <a:srgbClr val="000000">
                      <a:alpha val="43137"/>
                    </a:srgbClr>
                  </a:outerShdw>
                </a:effectLst>
              </a:rPr>
              <a:t>Human Research Ethics </a:t>
            </a:r>
          </a:p>
          <a:p>
            <a:pPr algn="ctr" rtl="0">
              <a:buFont typeface="Arial" charset="0"/>
              <a:buChar char="•"/>
              <a:defRPr/>
            </a:pPr>
            <a:r>
              <a:rPr lang="en-US" b="1" dirty="0"/>
              <a:t>Pre-clinical Trials</a:t>
            </a:r>
          </a:p>
        </p:txBody>
      </p:sp>
      <p:sp>
        <p:nvSpPr>
          <p:cNvPr id="4" name="Content Placeholder 2"/>
          <p:cNvSpPr txBox="1">
            <a:spLocks/>
          </p:cNvSpPr>
          <p:nvPr/>
        </p:nvSpPr>
        <p:spPr bwMode="auto">
          <a:xfrm>
            <a:off x="4500563" y="1628775"/>
            <a:ext cx="3465512"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0">
              <a:defRPr/>
            </a:pPr>
            <a:r>
              <a:rPr lang="en-US" b="1" dirty="0">
                <a:solidFill>
                  <a:srgbClr val="0066FF"/>
                </a:solidFill>
                <a:effectLst>
                  <a:outerShdw blurRad="38100" dist="38100" dir="2700000" algn="tl">
                    <a:srgbClr val="000000">
                      <a:alpha val="43137"/>
                    </a:srgbClr>
                  </a:outerShdw>
                </a:effectLst>
              </a:rPr>
              <a:t>Animal Research Ethics </a:t>
            </a:r>
          </a:p>
          <a:p>
            <a:pPr algn="ctr" rtl="0">
              <a:defRPr/>
            </a:pPr>
            <a:r>
              <a:rPr lang="en-US" b="1" dirty="0" smtClean="0"/>
              <a:t>Clinical Trials </a:t>
            </a:r>
            <a:endParaRPr lang="en-US" b="1" dirty="0"/>
          </a:p>
        </p:txBody>
      </p:sp>
      <p:pic>
        <p:nvPicPr>
          <p:cNvPr id="9221" name="Picture 3" descr="rat"/>
          <p:cNvPicPr>
            <a:picLocks noChangeAspect="1" noChangeArrowheads="1"/>
          </p:cNvPicPr>
          <p:nvPr/>
        </p:nvPicPr>
        <p:blipFill>
          <a:blip r:embed="rId2"/>
          <a:srcRect/>
          <a:stretch>
            <a:fillRect/>
          </a:stretch>
        </p:blipFill>
        <p:spPr bwMode="auto">
          <a:xfrm>
            <a:off x="684213" y="3429000"/>
            <a:ext cx="3143250" cy="2463800"/>
          </a:xfrm>
          <a:prstGeom prst="rect">
            <a:avLst/>
          </a:prstGeom>
          <a:noFill/>
          <a:ln w="9525">
            <a:noFill/>
            <a:miter lim="800000"/>
            <a:headEnd/>
            <a:tailEnd/>
          </a:ln>
        </p:spPr>
      </p:pic>
      <p:pic>
        <p:nvPicPr>
          <p:cNvPr id="9222" name="Picture 3" descr="Pacific Medical Center Urgent Care"/>
          <p:cNvPicPr>
            <a:picLocks noChangeAspect="1" noChangeArrowheads="1"/>
          </p:cNvPicPr>
          <p:nvPr/>
        </p:nvPicPr>
        <p:blipFill>
          <a:blip r:embed="rId3"/>
          <a:srcRect/>
          <a:stretch>
            <a:fillRect/>
          </a:stretch>
        </p:blipFill>
        <p:spPr bwMode="auto">
          <a:xfrm>
            <a:off x="4575175" y="3429000"/>
            <a:ext cx="3390900" cy="2586038"/>
          </a:xfrm>
          <a:prstGeom prst="rect">
            <a:avLst/>
          </a:prstGeom>
          <a:noFill/>
          <a:ln w="9525">
            <a:noFill/>
            <a:miter lim="800000"/>
            <a:headEnd/>
            <a:tailEnd/>
          </a:ln>
          <a:effectLst/>
        </p:spPr>
      </p:pic>
      <p:sp>
        <p:nvSpPr>
          <p:cNvPr id="16" name="Down Arrow 15"/>
          <p:cNvSpPr/>
          <p:nvPr/>
        </p:nvSpPr>
        <p:spPr>
          <a:xfrm>
            <a:off x="2627313" y="1196975"/>
            <a:ext cx="144462" cy="377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6270625" y="1196975"/>
            <a:ext cx="144463" cy="377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altLang="en-US" sz="5400" b="1" u="sng" dirty="0">
                <a:solidFill>
                  <a:srgbClr val="FF0000"/>
                </a:solidFill>
                <a:effectLst>
                  <a:outerShdw blurRad="38100" dist="38100" dir="2700000" algn="tl">
                    <a:srgbClr val="C0C0C0"/>
                  </a:outerShdw>
                </a:effectLst>
                <a:latin typeface="Comic Sans MS" pitchFamily="66" charset="0"/>
              </a:rPr>
              <a:t>Clinical </a:t>
            </a:r>
            <a:r>
              <a:rPr lang="en-US" altLang="en-US" sz="5400" b="1" u="sng" dirty="0" smtClean="0">
                <a:solidFill>
                  <a:srgbClr val="FF0000"/>
                </a:solidFill>
                <a:effectLst>
                  <a:outerShdw blurRad="38100" dist="38100" dir="2700000" algn="tl">
                    <a:srgbClr val="C0C0C0"/>
                  </a:outerShdw>
                </a:effectLst>
                <a:latin typeface="Comic Sans MS" pitchFamily="66" charset="0"/>
              </a:rPr>
              <a:t>Trials</a:t>
            </a:r>
            <a:br>
              <a:rPr lang="en-US" altLang="en-US" sz="5400" b="1" u="sng" dirty="0" smtClean="0">
                <a:solidFill>
                  <a:srgbClr val="FF0000"/>
                </a:solidFill>
                <a:effectLst>
                  <a:outerShdw blurRad="38100" dist="38100" dir="2700000" algn="tl">
                    <a:srgbClr val="C0C0C0"/>
                  </a:outerShdw>
                </a:effectLst>
                <a:latin typeface="Comic Sans MS" pitchFamily="66" charset="0"/>
              </a:rPr>
            </a:br>
            <a:r>
              <a:rPr lang="ar-EG" altLang="en-US" sz="3200" b="1" u="sng" dirty="0" smtClean="0">
                <a:solidFill>
                  <a:srgbClr val="0066FF"/>
                </a:solidFill>
                <a:effectLst>
                  <a:outerShdw blurRad="38100" dist="38100" dir="2700000" algn="tl">
                    <a:srgbClr val="C0C0C0"/>
                  </a:outerShdw>
                </a:effectLst>
                <a:latin typeface="Comic Sans MS" pitchFamily="66" charset="0"/>
              </a:rPr>
              <a:t>التجارب الاكلينيكية</a:t>
            </a:r>
            <a:endParaRPr lang="en-US" altLang="en-US" sz="3200" b="1" u="sng" dirty="0">
              <a:solidFill>
                <a:srgbClr val="0066FF"/>
              </a:solidFill>
              <a:effectLst>
                <a:outerShdw blurRad="38100" dist="38100" dir="2700000" algn="tl">
                  <a:srgbClr val="C0C0C0"/>
                </a:outerShdw>
              </a:effectLst>
              <a:latin typeface="Comic Sans MS" pitchFamily="66" charset="0"/>
            </a:endParaRPr>
          </a:p>
        </p:txBody>
      </p:sp>
      <p:sp>
        <p:nvSpPr>
          <p:cNvPr id="71683" name="Rectangle 3"/>
          <p:cNvSpPr>
            <a:spLocks noGrp="1" noChangeArrowheads="1"/>
          </p:cNvSpPr>
          <p:nvPr>
            <p:ph type="body" idx="1"/>
          </p:nvPr>
        </p:nvSpPr>
        <p:spPr>
          <a:xfrm>
            <a:off x="468313" y="1700213"/>
            <a:ext cx="8229600" cy="4525962"/>
          </a:xfrm>
        </p:spPr>
        <p:txBody>
          <a:bodyPr/>
          <a:lstStyle/>
          <a:p>
            <a:pPr algn="l" rtl="0">
              <a:lnSpc>
                <a:spcPct val="90000"/>
              </a:lnSpc>
              <a:buFont typeface="Arial" charset="0"/>
              <a:buChar char="•"/>
              <a:defRPr/>
            </a:pPr>
            <a:r>
              <a:rPr lang="en-US" altLang="en-US" sz="4000" b="1" u="sng" dirty="0">
                <a:solidFill>
                  <a:srgbClr val="FF0066"/>
                </a:solidFill>
                <a:effectLst>
                  <a:outerShdw blurRad="38100" dist="38100" dir="2700000" algn="tl">
                    <a:srgbClr val="C0C0C0"/>
                  </a:outerShdw>
                </a:effectLst>
              </a:rPr>
              <a:t>What is a clinical trial?</a:t>
            </a:r>
          </a:p>
          <a:p>
            <a:pPr algn="l" rtl="0">
              <a:lnSpc>
                <a:spcPct val="90000"/>
              </a:lnSpc>
              <a:buFont typeface="Arial" charset="0"/>
              <a:buChar char="•"/>
              <a:defRPr/>
            </a:pPr>
            <a:r>
              <a:rPr lang="en-US" altLang="en-US" b="1" dirty="0"/>
              <a:t>A clinical trial is</a:t>
            </a:r>
            <a:r>
              <a:rPr lang="en-US" altLang="en-US" b="1" dirty="0">
                <a:solidFill>
                  <a:srgbClr val="0000CC"/>
                </a:solidFill>
              </a:rPr>
              <a:t> a research study in which a treatment or therapy is tested </a:t>
            </a:r>
            <a:r>
              <a:rPr lang="en-US" altLang="en-US" b="1" dirty="0"/>
              <a:t>in people to see whether it is safe and effective.</a:t>
            </a:r>
          </a:p>
          <a:p>
            <a:pPr algn="l" rtl="0">
              <a:lnSpc>
                <a:spcPct val="90000"/>
              </a:lnSpc>
              <a:buFontTx/>
              <a:buNone/>
              <a:defRPr/>
            </a:pPr>
            <a:endParaRPr lang="en-US" altLang="en-US" b="1" dirty="0"/>
          </a:p>
          <a:p>
            <a:pPr algn="l" rtl="0">
              <a:lnSpc>
                <a:spcPct val="90000"/>
              </a:lnSpc>
              <a:buFont typeface="Arial" charset="0"/>
              <a:buChar char="•"/>
              <a:defRPr/>
            </a:pPr>
            <a:r>
              <a:rPr lang="en-US" altLang="zh-CN" b="1" dirty="0"/>
              <a:t>Clinical trials are an important part of the medical research process. Through clinical trials,</a:t>
            </a:r>
            <a:r>
              <a:rPr lang="en-US" altLang="zh-CN" b="1" dirty="0">
                <a:solidFill>
                  <a:srgbClr val="0000CC"/>
                </a:solidFill>
              </a:rPr>
              <a:t> scientific discoveries can lead to better ways to prevent, detect, and treat diseases and medical conditions</a:t>
            </a:r>
            <a:r>
              <a:rPr lang="ar-EG" altLang="zh-CN" b="1" dirty="0">
                <a:solidFill>
                  <a:srgbClr val="0000CC"/>
                </a:solidFill>
              </a:rPr>
              <a:t>. </a:t>
            </a:r>
          </a:p>
          <a:p>
            <a:pPr algn="l" rtl="0">
              <a:lnSpc>
                <a:spcPct val="90000"/>
              </a:lnSpc>
              <a:buFont typeface="Arial" charset="0"/>
              <a:buChar char="•"/>
              <a:defRPr/>
            </a:pPr>
            <a:endParaRPr lang="en-US" altLang="en-US" b="1" dirty="0">
              <a:solidFill>
                <a:srgbClr val="FF0066"/>
              </a:solidFill>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1679</Words>
  <PresentationFormat>عرض على الشاشة (3:4)‏</PresentationFormat>
  <Paragraphs>227</Paragraphs>
  <Slides>35</Slides>
  <Notes>1</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سمة Office</vt:lpstr>
      <vt:lpstr>الشريحة 1</vt:lpstr>
      <vt:lpstr>Introduction to  Research Ethics in Egypt  </vt:lpstr>
      <vt:lpstr>الشريحة 3</vt:lpstr>
      <vt:lpstr>الشريحة 4</vt:lpstr>
      <vt:lpstr>الشريحة 5</vt:lpstr>
      <vt:lpstr>Outline</vt:lpstr>
      <vt:lpstr>Research Ethics &amp; Bioethics</vt:lpstr>
      <vt:lpstr>Research Ethics </vt:lpstr>
      <vt:lpstr>Clinical Trials التجارب الاكلينيكية</vt:lpstr>
      <vt:lpstr>What is a Preclinical Trial? تجارب ماقبل  الاكلينيكية</vt:lpstr>
      <vt:lpstr> </vt:lpstr>
      <vt:lpstr>Current Situation of  Research Ethics in Egypt</vt:lpstr>
      <vt:lpstr>الشريحة 13</vt:lpstr>
      <vt:lpstr>  Current Situation of Research Ethics in Egypt Guidelines and Laws in Egypt</vt:lpstr>
      <vt:lpstr>المبادىء العامة لأخلاقيات البحوث الطبية  Principles of Medical Research Ethics</vt:lpstr>
      <vt:lpstr>دستور جمهورية مصر العربية  2014 </vt:lpstr>
      <vt:lpstr>Egyptian Network of Research  Ethics Committees (ENREC)</vt:lpstr>
      <vt:lpstr>First ICACUC in Egypt </vt:lpstr>
      <vt:lpstr>National Research Center (NRC)  Cairo Egypt</vt:lpstr>
      <vt:lpstr>Policy of National Research Center for Capacity building of Research Ethics</vt:lpstr>
      <vt:lpstr> </vt:lpstr>
      <vt:lpstr>MREC of National Research Centre</vt:lpstr>
      <vt:lpstr>2- Training Activity of  Research Ethics  in NRC</vt:lpstr>
      <vt:lpstr>Training Course on “Research Ethics &amp; Clinical Trial” 29 September 2013</vt:lpstr>
      <vt:lpstr>CT Conference, NRC, Egypt, 28th October 2013</vt:lpstr>
      <vt:lpstr>Training Courses and workshops held in NRC during the years 2006 to 2013</vt:lpstr>
      <vt:lpstr>الشريحة 27</vt:lpstr>
      <vt:lpstr>كما أصدرت أكاديمية البحث العلمى والتكنولوجيا  كتاب « أخلاقيات البحوث الطبية بمصر « عام 2014    </vt:lpstr>
      <vt:lpstr>الشريحة 29</vt:lpstr>
      <vt:lpstr>Challenges of Bioethics in Egypt</vt:lpstr>
      <vt:lpstr>Recommendations</vt:lpstr>
      <vt:lpstr>Future Expectations  Key Points to Consider</vt:lpstr>
      <vt:lpstr>Future Expectations</vt:lpstr>
      <vt:lpstr>References</vt:lpstr>
      <vt:lpstr>الشريحة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البروف</dc:creator>
  <cp:lastModifiedBy>البروف</cp:lastModifiedBy>
  <cp:revision>2</cp:revision>
  <dcterms:created xsi:type="dcterms:W3CDTF">2015-09-08T13:42:25Z</dcterms:created>
  <dcterms:modified xsi:type="dcterms:W3CDTF">2015-09-08T13:44:51Z</dcterms:modified>
</cp:coreProperties>
</file>