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06" r:id="rId1"/>
    <p:sldMasterId id="2147483938" r:id="rId2"/>
    <p:sldMasterId id="2147484065" r:id="rId3"/>
    <p:sldMasterId id="2147484081" r:id="rId4"/>
    <p:sldMasterId id="2147484094" r:id="rId5"/>
  </p:sldMasterIdLst>
  <p:notesMasterIdLst>
    <p:notesMasterId r:id="rId107"/>
  </p:notesMasterIdLst>
  <p:handoutMasterIdLst>
    <p:handoutMasterId r:id="rId108"/>
  </p:handoutMasterIdLst>
  <p:sldIdLst>
    <p:sldId id="415" r:id="rId6"/>
    <p:sldId id="257" r:id="rId7"/>
    <p:sldId id="287" r:id="rId8"/>
    <p:sldId id="288" r:id="rId9"/>
    <p:sldId id="293" r:id="rId10"/>
    <p:sldId id="289" r:id="rId11"/>
    <p:sldId id="477" r:id="rId12"/>
    <p:sldId id="295" r:id="rId13"/>
    <p:sldId id="296" r:id="rId14"/>
    <p:sldId id="299" r:id="rId15"/>
    <p:sldId id="501" r:id="rId16"/>
    <p:sldId id="258" r:id="rId17"/>
    <p:sldId id="259" r:id="rId18"/>
    <p:sldId id="475" r:id="rId19"/>
    <p:sldId id="300" r:id="rId20"/>
    <p:sldId id="301" r:id="rId21"/>
    <p:sldId id="302" r:id="rId22"/>
    <p:sldId id="421" r:id="rId23"/>
    <p:sldId id="422" r:id="rId24"/>
    <p:sldId id="410" r:id="rId25"/>
    <p:sldId id="423" r:id="rId26"/>
    <p:sldId id="431" r:id="rId27"/>
    <p:sldId id="432" r:id="rId28"/>
    <p:sldId id="433" r:id="rId29"/>
    <p:sldId id="434" r:id="rId30"/>
    <p:sldId id="483" r:id="rId31"/>
    <p:sldId id="435" r:id="rId32"/>
    <p:sldId id="440" r:id="rId33"/>
    <p:sldId id="488" r:id="rId34"/>
    <p:sldId id="485" r:id="rId35"/>
    <p:sldId id="486" r:id="rId36"/>
    <p:sldId id="487" r:id="rId37"/>
    <p:sldId id="436" r:id="rId38"/>
    <p:sldId id="442" r:id="rId39"/>
    <p:sldId id="427" r:id="rId40"/>
    <p:sldId id="441" r:id="rId41"/>
    <p:sldId id="428" r:id="rId42"/>
    <p:sldId id="443" r:id="rId43"/>
    <p:sldId id="489" r:id="rId44"/>
    <p:sldId id="445" r:id="rId45"/>
    <p:sldId id="444" r:id="rId46"/>
    <p:sldId id="437" r:id="rId47"/>
    <p:sldId id="426" r:id="rId48"/>
    <p:sldId id="424" r:id="rId49"/>
    <p:sldId id="430" r:id="rId50"/>
    <p:sldId id="447" r:id="rId51"/>
    <p:sldId id="449" r:id="rId52"/>
    <p:sldId id="448" r:id="rId53"/>
    <p:sldId id="490" r:id="rId54"/>
    <p:sldId id="491" r:id="rId55"/>
    <p:sldId id="492" r:id="rId56"/>
    <p:sldId id="496" r:id="rId57"/>
    <p:sldId id="493" r:id="rId58"/>
    <p:sldId id="494" r:id="rId59"/>
    <p:sldId id="495" r:id="rId60"/>
    <p:sldId id="497" r:id="rId61"/>
    <p:sldId id="476" r:id="rId62"/>
    <p:sldId id="303" r:id="rId63"/>
    <p:sldId id="306" r:id="rId64"/>
    <p:sldId id="358" r:id="rId65"/>
    <p:sldId id="359" r:id="rId66"/>
    <p:sldId id="360" r:id="rId67"/>
    <p:sldId id="361" r:id="rId68"/>
    <p:sldId id="411" r:id="rId69"/>
    <p:sldId id="325" r:id="rId70"/>
    <p:sldId id="498" r:id="rId71"/>
    <p:sldId id="326" r:id="rId72"/>
    <p:sldId id="327" r:id="rId73"/>
    <p:sldId id="329" r:id="rId74"/>
    <p:sldId id="307" r:id="rId75"/>
    <p:sldId id="499" r:id="rId76"/>
    <p:sldId id="500" r:id="rId77"/>
    <p:sldId id="362" r:id="rId78"/>
    <p:sldId id="310" r:id="rId79"/>
    <p:sldId id="363" r:id="rId80"/>
    <p:sldId id="364" r:id="rId81"/>
    <p:sldId id="365" r:id="rId82"/>
    <p:sldId id="369" r:id="rId83"/>
    <p:sldId id="367" r:id="rId84"/>
    <p:sldId id="368" r:id="rId85"/>
    <p:sldId id="311" r:id="rId86"/>
    <p:sldId id="450" r:id="rId87"/>
    <p:sldId id="370" r:id="rId88"/>
    <p:sldId id="371" r:id="rId89"/>
    <p:sldId id="383" r:id="rId90"/>
    <p:sldId id="315" r:id="rId91"/>
    <p:sldId id="313" r:id="rId92"/>
    <p:sldId id="319" r:id="rId93"/>
    <p:sldId id="399" r:id="rId94"/>
    <p:sldId id="400" r:id="rId95"/>
    <p:sldId id="403" r:id="rId96"/>
    <p:sldId id="321" r:id="rId97"/>
    <p:sldId id="406" r:id="rId98"/>
    <p:sldId id="462" r:id="rId99"/>
    <p:sldId id="455" r:id="rId100"/>
    <p:sldId id="456" r:id="rId101"/>
    <p:sldId id="457" r:id="rId102"/>
    <p:sldId id="265" r:id="rId103"/>
    <p:sldId id="324" r:id="rId104"/>
    <p:sldId id="419" r:id="rId105"/>
    <p:sldId id="280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C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F2AF7E-3333-457D-9C7D-C471051CE2D0}">
  <a:tblStyle styleId="{CFF2AF7E-3333-457D-9C7D-C471051CE2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43" autoAdjust="0"/>
    <p:restoredTop sz="95902" autoAdjust="0"/>
  </p:normalViewPr>
  <p:slideViewPr>
    <p:cSldViewPr>
      <p:cViewPr>
        <p:scale>
          <a:sx n="100" d="100"/>
          <a:sy n="100" d="100"/>
        </p:scale>
        <p:origin x="2076" y="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tableStyles" Target="tableStyles.xml"/><Relationship Id="rId16" Type="http://schemas.openxmlformats.org/officeDocument/2006/relationships/slide" Target="slides/slide11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08" Type="http://schemas.openxmlformats.org/officeDocument/2006/relationships/handoutMaster" Target="handoutMasters/handoutMaster1.xml"/><Relationship Id="rId54" Type="http://schemas.openxmlformats.org/officeDocument/2006/relationships/slide" Target="slides/slide49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presProps" Target="presProps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viewProps" Target="viewProp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A5843-2A1E-4288-AB1F-2E0DC29CAA04}" type="datetimeFigureOut">
              <a:rPr lang="en-US" smtClean="0"/>
              <a:pPr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43F27-DA5F-4F75-85ED-8CB32D8C6D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61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386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0201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8016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951E4-5F87-4D6D-ACAF-64B144FE6D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8016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115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9967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58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0130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6055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d2052252e_15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d2052252e_15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937749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9141867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9481238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green">
  <p:cSld name="Blank green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9049379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1109975" y="1831450"/>
            <a:ext cx="326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▧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15550" y="1831450"/>
            <a:ext cx="3155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▧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1298274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lue">
  <p:cSld name="Blank blue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679411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yellow">
  <p:cSld name="Blank yellow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6844735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650450" y="1830110"/>
            <a:ext cx="58431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650450" y="3505725"/>
            <a:ext cx="5843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400"/>
              <a:buNone/>
              <a:defRPr>
                <a:solidFill>
                  <a:srgbClr val="979CB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5452439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1070325" y="1918650"/>
            <a:ext cx="7056300" cy="40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▧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112652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1404600" y="2882400"/>
            <a:ext cx="63348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Font typeface="Shadows Into Light"/>
              <a:buChar char="▧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6561906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magenta">
  <p:cSld name="Blank magenta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0236185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4261932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58919374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8436354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75317728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10694974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4562083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7735352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88745821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6944601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5755027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3184319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4345167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84630322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7489945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13816297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6236776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16274056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2422720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92058148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4648205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1109975" y="1831450"/>
            <a:ext cx="326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▧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15550" y="1831450"/>
            <a:ext cx="3155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▧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728396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650450" y="1830110"/>
            <a:ext cx="58431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650450" y="3505725"/>
            <a:ext cx="5843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400"/>
              <a:buNone/>
              <a:defRPr>
                <a:solidFill>
                  <a:srgbClr val="979CB8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 sz="3000"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80943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182749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1070325" y="1918650"/>
            <a:ext cx="7056300" cy="40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▧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4117260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body" idx="1"/>
          </p:nvPr>
        </p:nvSpPr>
        <p:spPr>
          <a:xfrm>
            <a:off x="1404600" y="2882400"/>
            <a:ext cx="63348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Font typeface="Shadows Into Light"/>
              <a:buChar char="▧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●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○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Char char="■"/>
              <a:defRPr sz="30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9438557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5561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1109975" y="1831450"/>
            <a:ext cx="326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▧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15550" y="1831450"/>
            <a:ext cx="3155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▧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100" cy="910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None/>
              <a:defRPr>
                <a:solidFill>
                  <a:srgbClr val="979CB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ldNum" idx="12"/>
          </p:nvPr>
        </p:nvSpPr>
        <p:spPr>
          <a:xfrm>
            <a:off x="4348076" y="6383554"/>
            <a:ext cx="548700" cy="3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731197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72922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6632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9" indent="0">
              <a:buNone/>
              <a:defRPr sz="1786">
                <a:solidFill>
                  <a:schemeClr val="tx1">
                    <a:tint val="75000"/>
                  </a:schemeClr>
                </a:solidFill>
              </a:defRPr>
            </a:lvl2pPr>
            <a:lvl3pPr marL="914418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3pPr>
            <a:lvl4pPr marL="1371627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4pPr>
            <a:lvl5pPr marL="1828837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5pPr>
            <a:lvl6pPr marL="2286046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6pPr>
            <a:lvl7pPr marL="2743255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7pPr>
            <a:lvl8pPr marL="3200464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8pPr>
            <a:lvl9pPr marL="3657673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86593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786"/>
            </a:lvl1pPr>
            <a:lvl2pPr>
              <a:defRPr sz="2429"/>
            </a:lvl2pPr>
            <a:lvl3pPr>
              <a:defRPr sz="2000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786"/>
            </a:lvl1pPr>
            <a:lvl2pPr>
              <a:defRPr sz="2429"/>
            </a:lvl2pPr>
            <a:lvl3pPr>
              <a:defRPr sz="2000"/>
            </a:lvl3pPr>
            <a:lvl4pPr>
              <a:defRPr sz="1786"/>
            </a:lvl4pPr>
            <a:lvl5pPr>
              <a:defRPr sz="1786"/>
            </a:lvl5pPr>
            <a:lvl6pPr>
              <a:defRPr sz="1786"/>
            </a:lvl6pPr>
            <a:lvl7pPr>
              <a:defRPr sz="1786"/>
            </a:lvl7pPr>
            <a:lvl8pPr>
              <a:defRPr sz="1786"/>
            </a:lvl8pPr>
            <a:lvl9pPr>
              <a:defRPr sz="1786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1679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2" y="1535114"/>
            <a:ext cx="4040188" cy="639762"/>
          </a:xfrm>
        </p:spPr>
        <p:txBody>
          <a:bodyPr anchor="b"/>
          <a:lstStyle>
            <a:lvl1pPr marL="0" indent="0">
              <a:buNone/>
              <a:defRPr sz="2429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786" b="1"/>
            </a:lvl3pPr>
            <a:lvl4pPr marL="1371627" indent="0">
              <a:buNone/>
              <a:defRPr sz="1571" b="1"/>
            </a:lvl4pPr>
            <a:lvl5pPr marL="1828837" indent="0">
              <a:buNone/>
              <a:defRPr sz="1571" b="1"/>
            </a:lvl5pPr>
            <a:lvl6pPr marL="2286046" indent="0">
              <a:buNone/>
              <a:defRPr sz="1571" b="1"/>
            </a:lvl6pPr>
            <a:lvl7pPr marL="2743255" indent="0">
              <a:buNone/>
              <a:defRPr sz="1571" b="1"/>
            </a:lvl7pPr>
            <a:lvl8pPr marL="3200464" indent="0">
              <a:buNone/>
              <a:defRPr sz="1571" b="1"/>
            </a:lvl8pPr>
            <a:lvl9pPr marL="3657673" indent="0">
              <a:buNone/>
              <a:defRPr sz="1571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429"/>
            </a:lvl1pPr>
            <a:lvl2pPr>
              <a:defRPr sz="2000"/>
            </a:lvl2pPr>
            <a:lvl3pPr>
              <a:defRPr sz="1786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29" b="1"/>
            </a:lvl1pPr>
            <a:lvl2pPr marL="457209" indent="0">
              <a:buNone/>
              <a:defRPr sz="2000" b="1"/>
            </a:lvl2pPr>
            <a:lvl3pPr marL="914418" indent="0">
              <a:buNone/>
              <a:defRPr sz="1786" b="1"/>
            </a:lvl3pPr>
            <a:lvl4pPr marL="1371627" indent="0">
              <a:buNone/>
              <a:defRPr sz="1571" b="1"/>
            </a:lvl4pPr>
            <a:lvl5pPr marL="1828837" indent="0">
              <a:buNone/>
              <a:defRPr sz="1571" b="1"/>
            </a:lvl5pPr>
            <a:lvl6pPr marL="2286046" indent="0">
              <a:buNone/>
              <a:defRPr sz="1571" b="1"/>
            </a:lvl6pPr>
            <a:lvl7pPr marL="2743255" indent="0">
              <a:buNone/>
              <a:defRPr sz="1571" b="1"/>
            </a:lvl7pPr>
            <a:lvl8pPr marL="3200464" indent="0">
              <a:buNone/>
              <a:defRPr sz="1571" b="1"/>
            </a:lvl8pPr>
            <a:lvl9pPr marL="3657673" indent="0">
              <a:buNone/>
              <a:defRPr sz="1571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29"/>
            </a:lvl1pPr>
            <a:lvl2pPr>
              <a:defRPr sz="2000"/>
            </a:lvl2pPr>
            <a:lvl3pPr>
              <a:defRPr sz="1786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91425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6518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1781888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19494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14"/>
            </a:lvl1pPr>
            <a:lvl2pPr>
              <a:defRPr sz="2786"/>
            </a:lvl2pPr>
            <a:lvl3pPr>
              <a:defRPr sz="2429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4" cy="4691063"/>
          </a:xfrm>
        </p:spPr>
        <p:txBody>
          <a:bodyPr/>
          <a:lstStyle>
            <a:lvl1pPr marL="0" indent="0">
              <a:buNone/>
              <a:defRPr sz="1429"/>
            </a:lvl1pPr>
            <a:lvl2pPr marL="457209" indent="0">
              <a:buNone/>
              <a:defRPr sz="1214"/>
            </a:lvl2pPr>
            <a:lvl3pPr marL="914418" indent="0">
              <a:buNone/>
              <a:defRPr sz="1000"/>
            </a:lvl3pPr>
            <a:lvl4pPr marL="1371627" indent="0">
              <a:buNone/>
              <a:defRPr sz="929"/>
            </a:lvl4pPr>
            <a:lvl5pPr marL="1828837" indent="0">
              <a:buNone/>
              <a:defRPr sz="929"/>
            </a:lvl5pPr>
            <a:lvl6pPr marL="2286046" indent="0">
              <a:buNone/>
              <a:defRPr sz="929"/>
            </a:lvl6pPr>
            <a:lvl7pPr marL="2743255" indent="0">
              <a:buNone/>
              <a:defRPr sz="929"/>
            </a:lvl7pPr>
            <a:lvl8pPr marL="3200464" indent="0">
              <a:buNone/>
              <a:defRPr sz="929"/>
            </a:lvl8pPr>
            <a:lvl9pPr marL="3657673" indent="0">
              <a:buNone/>
              <a:defRPr sz="929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56638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14"/>
            </a:lvl1pPr>
            <a:lvl2pPr marL="457209" indent="0">
              <a:buNone/>
              <a:defRPr sz="2786"/>
            </a:lvl2pPr>
            <a:lvl3pPr marL="914418" indent="0">
              <a:buNone/>
              <a:defRPr sz="2429"/>
            </a:lvl3pPr>
            <a:lvl4pPr marL="1371627" indent="0">
              <a:buNone/>
              <a:defRPr sz="2000"/>
            </a:lvl4pPr>
            <a:lvl5pPr marL="1828837" indent="0">
              <a:buNone/>
              <a:defRPr sz="2000"/>
            </a:lvl5pPr>
            <a:lvl6pPr marL="2286046" indent="0">
              <a:buNone/>
              <a:defRPr sz="2000"/>
            </a:lvl6pPr>
            <a:lvl7pPr marL="2743255" indent="0">
              <a:buNone/>
              <a:defRPr sz="2000"/>
            </a:lvl7pPr>
            <a:lvl8pPr marL="3200464" indent="0">
              <a:buNone/>
              <a:defRPr sz="2000"/>
            </a:lvl8pPr>
            <a:lvl9pPr marL="3657673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29"/>
            </a:lvl1pPr>
            <a:lvl2pPr marL="457209" indent="0">
              <a:buNone/>
              <a:defRPr sz="1214"/>
            </a:lvl2pPr>
            <a:lvl3pPr marL="914418" indent="0">
              <a:buNone/>
              <a:defRPr sz="1000"/>
            </a:lvl3pPr>
            <a:lvl4pPr marL="1371627" indent="0">
              <a:buNone/>
              <a:defRPr sz="929"/>
            </a:lvl4pPr>
            <a:lvl5pPr marL="1828837" indent="0">
              <a:buNone/>
              <a:defRPr sz="929"/>
            </a:lvl5pPr>
            <a:lvl6pPr marL="2286046" indent="0">
              <a:buNone/>
              <a:defRPr sz="929"/>
            </a:lvl6pPr>
            <a:lvl7pPr marL="2743255" indent="0">
              <a:buNone/>
              <a:defRPr sz="929"/>
            </a:lvl7pPr>
            <a:lvl8pPr marL="3200464" indent="0">
              <a:buNone/>
              <a:defRPr sz="929"/>
            </a:lvl8pPr>
            <a:lvl9pPr marL="3657673" indent="0">
              <a:buNone/>
              <a:defRPr sz="929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31606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19508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9845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57249492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66131478"/>
      </p:ext>
    </p:extLst>
  </p:cSld>
  <p:clrMapOvr>
    <a:masterClrMapping/>
  </p:clrMapOvr>
  <p:transition spd="slow" advTm="7000">
    <p:fade thruBlk="1"/>
    <p:sndAc>
      <p:stSnd>
        <p:snd r:embed="rId1" name="voltage.wav"/>
      </p:stSnd>
    </p:sndAc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audio" Target="../media/audio1.wav"/><Relationship Id="rId2" Type="http://schemas.openxmlformats.org/officeDocument/2006/relationships/slideLayout" Target="../slideLayouts/slideLayout3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068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  <p:sldLayoutId id="2147483825" r:id="rId19"/>
  </p:sldLayoutIdLst>
  <p:transition spd="slow" advTm="7000">
    <p:fade thruBlk="1"/>
    <p:sndAc>
      <p:stSnd>
        <p:snd r:embed="rId21" name="voltage.wav"/>
      </p:stSnd>
    </p:sndAc>
  </p:transition>
  <p:hf hdr="0" ftr="0" dt="0"/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54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  <p:sldLayoutId id="2147483955" r:id="rId17"/>
  </p:sldLayoutIdLst>
  <p:transition spd="slow" advTm="7000">
    <p:fade thruBlk="1"/>
    <p:sndAc>
      <p:stSnd>
        <p:snd r:embed="rId19" name="voltage.wav"/>
      </p:stSnd>
    </p:sndAc>
  </p:transition>
  <p:hf hdr="0" ft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  <p:sldLayoutId id="2147484078" r:id="rId13"/>
    <p:sldLayoutId id="2147484079" r:id="rId14"/>
    <p:sldLayoutId id="2147484080" r:id="rId15"/>
  </p:sldLayoutIdLst>
  <p:transition spd="slow">
    <p:fade thruBlk="1"/>
    <p:sndAc>
      <p:stSnd>
        <p:snd r:embed="rId17" name="voltage.wav"/>
      </p:stSnd>
    </p:sndAc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AAD347D-5ACD-4C99-B74B-A9C85AD731AF}" type="datetimeFigureOut">
              <a:rPr lang="en-US" smtClean="0"/>
              <a:pPr/>
              <a:t>11/13/2021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  <p:sldLayoutId id="2147484093" r:id="rId12"/>
  </p:sldLayoutIdLst>
  <p:transition spd="slow">
    <p:fade thruBlk="1"/>
    <p:sndAc>
      <p:stSnd>
        <p:snd r:embed="rId14" name="voltage.wav"/>
      </p:stSnd>
    </p:sndAc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128016" tIns="64008" rIns="128016" bIns="64008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128016" tIns="64008" rIns="128016" bIns="64008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28016" tIns="64008" rIns="128016" bIns="64008" rtlCol="1" anchor="ctr"/>
          <a:lstStyle>
            <a:lvl1pPr algn="r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08/04/1443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128016" tIns="64008" rIns="128016" bIns="64008" rtlCol="1" anchor="ctr"/>
          <a:lstStyle>
            <a:lvl1pPr algn="ctr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128016" tIns="64008" rIns="128016" bIns="64008" rtlCol="1" anchor="ctr"/>
          <a:lstStyle>
            <a:lvl1pPr algn="l">
              <a:defRPr sz="12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6033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ctr" defTabSz="914418" rtl="1" eaLnBrk="1" latinLnBrk="0" hangingPunct="1">
        <a:spcBef>
          <a:spcPct val="0"/>
        </a:spcBef>
        <a:buNone/>
        <a:defRPr sz="4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7" indent="-342907" algn="r" defTabSz="914418" rtl="1" eaLnBrk="1" latinLnBrk="0" hangingPunct="1">
        <a:spcBef>
          <a:spcPct val="20000"/>
        </a:spcBef>
        <a:buFont typeface="Arial" pitchFamily="34" charset="0"/>
        <a:buChar char="•"/>
        <a:defRPr sz="3214" kern="1200">
          <a:solidFill>
            <a:schemeClr val="tx1"/>
          </a:solidFill>
          <a:latin typeface="+mn-lt"/>
          <a:ea typeface="+mn-ea"/>
          <a:cs typeface="+mn-cs"/>
        </a:defRPr>
      </a:lvl1pPr>
      <a:lvl2pPr marL="742965" indent="-285756" algn="r" defTabSz="914418" rtl="1" eaLnBrk="1" latinLnBrk="0" hangingPunct="1">
        <a:spcBef>
          <a:spcPct val="20000"/>
        </a:spcBef>
        <a:buFont typeface="Arial" pitchFamily="34" charset="0"/>
        <a:buChar char="–"/>
        <a:defRPr sz="2786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3" indent="-228605" algn="r" defTabSz="914418" rtl="1" eaLnBrk="1" latinLnBrk="0" hangingPunct="1">
        <a:spcBef>
          <a:spcPct val="20000"/>
        </a:spcBef>
        <a:buFont typeface="Arial" pitchFamily="34" charset="0"/>
        <a:buChar char="•"/>
        <a:defRPr sz="242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32" indent="-228605" algn="r" defTabSz="914418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41" indent="-228605" algn="r" defTabSz="914418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50" indent="-228605" algn="r" defTabSz="914418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9" indent="-228605" algn="r" defTabSz="914418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9" indent="-228605" algn="r" defTabSz="914418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8" indent="-228605" algn="r" defTabSz="914418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18" rtl="1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r" defTabSz="914418" rtl="1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r" defTabSz="914418" rtl="1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7" algn="r" defTabSz="914418" rtl="1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7" algn="r" defTabSz="914418" rtl="1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6" algn="r" defTabSz="914418" rtl="1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5" algn="r" defTabSz="914418" rtl="1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4" algn="r" defTabSz="914418" rtl="1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3" algn="r" defTabSz="914418" rtl="1" eaLnBrk="1" latinLnBrk="0" hangingPunct="1">
        <a:defRPr sz="17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0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2.jpe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5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60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1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6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65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73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76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77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8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80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3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8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blob:https://web.whatsapp.com/3805914b-abd7-4321-a9f9-99d5046599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blob:https://web.whatsapp.com/3805914b-abd7-4321-a9f9-99d5046599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blob:https://web.whatsapp.com/3805914b-abd7-4321-a9f9-99d50465991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:\Users\User\Desktop\ملفات  ديسكتوب\ad3705b8-b1a7-4195-a7ab-224f026ecb3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937"/>
            <a:ext cx="9144000" cy="6842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3244068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7"/>
          <p:cNvSpPr txBox="1">
            <a:spLocks noGrp="1"/>
          </p:cNvSpPr>
          <p:nvPr>
            <p:ph type="title"/>
          </p:nvPr>
        </p:nvSpPr>
        <p:spPr>
          <a:xfrm>
            <a:off x="875655" y="228600"/>
            <a:ext cx="7429499" cy="147857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 dirty="0">
                <a:solidFill>
                  <a:srgbClr val="C00000"/>
                </a:solidFill>
              </a:rPr>
              <a:t>أهداف الأسبوع</a:t>
            </a:r>
            <a:endParaRPr b="1" dirty="0">
              <a:solidFill>
                <a:srgbClr val="C00000"/>
              </a:solidFill>
            </a:endParaRPr>
          </a:p>
        </p:txBody>
      </p:sp>
      <p:sp>
        <p:nvSpPr>
          <p:cNvPr id="259" name="Google Shape;259;p4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rgbClr val="979CB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200">
              <a:solidFill>
                <a:srgbClr val="979CB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237" name="Google Shape;237;p47"/>
          <p:cNvSpPr/>
          <p:nvPr/>
        </p:nvSpPr>
        <p:spPr>
          <a:xfrm>
            <a:off x="1700096" y="3814733"/>
            <a:ext cx="1369800" cy="87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677E1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47"/>
          <p:cNvSpPr/>
          <p:nvPr/>
        </p:nvSpPr>
        <p:spPr>
          <a:xfrm>
            <a:off x="1518406" y="2110802"/>
            <a:ext cx="1770300" cy="224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AACF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>
              <a:solidFill>
                <a:srgbClr val="FFFFFF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9" name="Google Shape;239;p47"/>
          <p:cNvSpPr/>
          <p:nvPr/>
        </p:nvSpPr>
        <p:spPr>
          <a:xfrm>
            <a:off x="2032030" y="4189760"/>
            <a:ext cx="1037700" cy="50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7F9B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7"/>
          <p:cNvSpPr/>
          <p:nvPr/>
        </p:nvSpPr>
        <p:spPr>
          <a:xfrm>
            <a:off x="2217214" y="4189760"/>
            <a:ext cx="606900" cy="79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BEE82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7"/>
          <p:cNvSpPr/>
          <p:nvPr/>
        </p:nvSpPr>
        <p:spPr>
          <a:xfrm>
            <a:off x="3868541" y="3814733"/>
            <a:ext cx="1369800" cy="87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005F7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7"/>
          <p:cNvSpPr/>
          <p:nvPr/>
        </p:nvSpPr>
        <p:spPr>
          <a:xfrm>
            <a:off x="3686850" y="2110802"/>
            <a:ext cx="1770300" cy="224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01ABC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47"/>
          <p:cNvSpPr/>
          <p:nvPr/>
        </p:nvSpPr>
        <p:spPr>
          <a:xfrm>
            <a:off x="4200474" y="4189760"/>
            <a:ext cx="1037700" cy="50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00839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47"/>
          <p:cNvSpPr/>
          <p:nvPr/>
        </p:nvSpPr>
        <p:spPr>
          <a:xfrm>
            <a:off x="4385657" y="4189760"/>
            <a:ext cx="606900" cy="79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01CCF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47"/>
          <p:cNvSpPr/>
          <p:nvPr/>
        </p:nvSpPr>
        <p:spPr>
          <a:xfrm>
            <a:off x="6036984" y="3814733"/>
            <a:ext cx="1369800" cy="87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3265" y="45896"/>
                </a:moveTo>
                <a:lnTo>
                  <a:pt x="0" y="58007"/>
                </a:lnTo>
                <a:lnTo>
                  <a:pt x="29081" y="120000"/>
                </a:lnTo>
                <a:lnTo>
                  <a:pt x="120000" y="72031"/>
                </a:lnTo>
                <a:lnTo>
                  <a:pt x="120000" y="0"/>
                </a:lnTo>
                <a:lnTo>
                  <a:pt x="33265" y="45896"/>
                </a:lnTo>
                <a:close/>
              </a:path>
            </a:pathLst>
          </a:custGeom>
          <a:solidFill>
            <a:srgbClr val="9B6B0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47"/>
          <p:cNvSpPr/>
          <p:nvPr/>
        </p:nvSpPr>
        <p:spPr>
          <a:xfrm>
            <a:off x="5855294" y="2110802"/>
            <a:ext cx="1770300" cy="2245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20000" y="0"/>
                </a:moveTo>
                <a:lnTo>
                  <a:pt x="0" y="0"/>
                </a:lnTo>
                <a:lnTo>
                  <a:pt x="0" y="120000"/>
                </a:lnTo>
                <a:lnTo>
                  <a:pt x="120000" y="93236"/>
                </a:lnTo>
                <a:lnTo>
                  <a:pt x="120000" y="0"/>
                </a:lnTo>
                <a:close/>
              </a:path>
            </a:pathLst>
          </a:custGeom>
          <a:solidFill>
            <a:srgbClr val="F9AC08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47"/>
          <p:cNvSpPr/>
          <p:nvPr/>
        </p:nvSpPr>
        <p:spPr>
          <a:xfrm>
            <a:off x="6368918" y="4189760"/>
            <a:ext cx="1037700" cy="50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21414" y="35916"/>
                </a:lnTo>
                <a:lnTo>
                  <a:pt x="55622" y="36194"/>
                </a:lnTo>
                <a:lnTo>
                  <a:pt x="89158" y="3341"/>
                </a:lnTo>
                <a:lnTo>
                  <a:pt x="91582" y="0"/>
                </a:lnTo>
                <a:lnTo>
                  <a:pt x="119999" y="36194"/>
                </a:lnTo>
                <a:lnTo>
                  <a:pt x="0" y="120000"/>
                </a:lnTo>
                <a:close/>
              </a:path>
            </a:pathLst>
          </a:custGeom>
          <a:solidFill>
            <a:srgbClr val="C4870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7"/>
          <p:cNvSpPr/>
          <p:nvPr/>
        </p:nvSpPr>
        <p:spPr>
          <a:xfrm>
            <a:off x="6554102" y="4189760"/>
            <a:ext cx="606900" cy="795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22664"/>
                </a:moveTo>
                <a:lnTo>
                  <a:pt x="58963" y="119999"/>
                </a:lnTo>
                <a:lnTo>
                  <a:pt x="120000" y="0"/>
                </a:lnTo>
                <a:lnTo>
                  <a:pt x="0" y="22664"/>
                </a:lnTo>
                <a:close/>
              </a:path>
            </a:pathLst>
          </a:custGeom>
          <a:solidFill>
            <a:srgbClr val="FFB008">
              <a:alpha val="9392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7"/>
          <p:cNvSpPr txBox="1"/>
          <p:nvPr/>
        </p:nvSpPr>
        <p:spPr>
          <a:xfrm>
            <a:off x="1574837" y="3265464"/>
            <a:ext cx="16575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dirty="0">
                <a:solidFill>
                  <a:srgbClr val="FFFFFF"/>
                </a:solidFill>
                <a:latin typeface="Shadows Into Light"/>
                <a:ea typeface="Shadows Into Light"/>
                <a:cs typeface="+mj-cs"/>
                <a:sym typeface="Shadows Into Light"/>
              </a:rPr>
              <a:t>ابتكر</a:t>
            </a:r>
            <a:endParaRPr sz="2400" dirty="0">
              <a:solidFill>
                <a:srgbClr val="FFFFFF"/>
              </a:solidFill>
              <a:latin typeface="Shadows Into Light"/>
              <a:ea typeface="Shadows Into Light"/>
              <a:cs typeface="+mj-cs"/>
              <a:sym typeface="Shadows Into Light"/>
            </a:endParaRPr>
          </a:p>
        </p:txBody>
      </p:sp>
      <p:sp>
        <p:nvSpPr>
          <p:cNvPr id="250" name="Google Shape;250;p47"/>
          <p:cNvSpPr txBox="1"/>
          <p:nvPr/>
        </p:nvSpPr>
        <p:spPr>
          <a:xfrm>
            <a:off x="3743280" y="3265464"/>
            <a:ext cx="16575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2400" b="0" i="0" u="none" strike="noStrike" cap="none" dirty="0">
                <a:solidFill>
                  <a:srgbClr val="FFFFFF"/>
                </a:solidFill>
                <a:latin typeface="Shadows Into Light"/>
                <a:ea typeface="Shadows Into Light"/>
                <a:cs typeface="+mj-cs"/>
                <a:sym typeface="Shadows Into Light"/>
              </a:rPr>
              <a:t>اتطور</a:t>
            </a:r>
            <a:endParaRPr sz="2400" b="0" i="0" u="none" strike="noStrike" cap="none" dirty="0">
              <a:solidFill>
                <a:srgbClr val="FFFFFF"/>
              </a:solidFill>
              <a:latin typeface="Shadows Into Light"/>
              <a:ea typeface="Shadows Into Light"/>
              <a:cs typeface="+mj-cs"/>
              <a:sym typeface="Shadows Into Light"/>
            </a:endParaRPr>
          </a:p>
        </p:txBody>
      </p:sp>
      <p:sp>
        <p:nvSpPr>
          <p:cNvPr id="251" name="Google Shape;251;p47"/>
          <p:cNvSpPr txBox="1"/>
          <p:nvPr/>
        </p:nvSpPr>
        <p:spPr>
          <a:xfrm>
            <a:off x="5911725" y="3265464"/>
            <a:ext cx="1657500" cy="2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ar-EG" sz="2400" dirty="0">
                <a:solidFill>
                  <a:srgbClr val="FFFFFF"/>
                </a:solidFill>
                <a:latin typeface="Shadows Into Light"/>
                <a:ea typeface="Shadows Into Light"/>
                <a:cs typeface="+mj-cs"/>
                <a:sym typeface="Shadows Into Light"/>
              </a:rPr>
              <a:t>اتغير</a:t>
            </a:r>
            <a:endParaRPr sz="2400" dirty="0">
              <a:solidFill>
                <a:srgbClr val="FFFFFF"/>
              </a:solidFill>
              <a:latin typeface="Shadows Into Light"/>
              <a:ea typeface="Shadows Into Light"/>
              <a:cs typeface="+mj-cs"/>
              <a:sym typeface="Shadows Into Light"/>
            </a:endParaRPr>
          </a:p>
        </p:txBody>
      </p:sp>
      <p:pic>
        <p:nvPicPr>
          <p:cNvPr id="252" name="Google Shape;25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0050" y="5103213"/>
            <a:ext cx="28098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4375" y="5103213"/>
            <a:ext cx="2809875" cy="60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2838" y="5103213"/>
            <a:ext cx="2809875" cy="60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47"/>
          <p:cNvSpPr/>
          <p:nvPr/>
        </p:nvSpPr>
        <p:spPr>
          <a:xfrm>
            <a:off x="2129131" y="2506417"/>
            <a:ext cx="548889" cy="658688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7"/>
          <p:cNvSpPr/>
          <p:nvPr/>
        </p:nvSpPr>
        <p:spPr>
          <a:xfrm>
            <a:off x="4186940" y="2467169"/>
            <a:ext cx="770118" cy="737185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7"/>
          <p:cNvSpPr/>
          <p:nvPr/>
        </p:nvSpPr>
        <p:spPr>
          <a:xfrm>
            <a:off x="6407333" y="2500101"/>
            <a:ext cx="666288" cy="671320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170246"/>
      </p:ext>
    </p:extLst>
  </p:cSld>
  <p:clrMapOvr>
    <a:masterClrMapping/>
  </p:clrMapOvr>
  <p:transition spd="slow">
    <p:fade thruBlk="1"/>
    <p:sndAc>
      <p:stSnd>
        <p:snd r:embed="rId3" name="voltage.wav"/>
      </p:stSnd>
    </p:sndAc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9"/>
          <p:cNvSpPr txBox="1">
            <a:spLocks noGrp="1"/>
          </p:cNvSpPr>
          <p:nvPr>
            <p:ph type="body" idx="1"/>
          </p:nvPr>
        </p:nvSpPr>
        <p:spPr>
          <a:xfrm>
            <a:off x="838200" y="609600"/>
            <a:ext cx="7467600" cy="26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ar-EG" dirty="0">
                <a:cs typeface="+mj-cs"/>
              </a:rPr>
              <a:t>مع أطيب و أرق الأمنيات</a:t>
            </a:r>
            <a:br>
              <a:rPr lang="ar-EG" dirty="0">
                <a:cs typeface="+mj-cs"/>
              </a:rPr>
            </a:br>
            <a:r>
              <a:rPr lang="ar-EG" dirty="0">
                <a:cs typeface="+mj-cs"/>
              </a:rPr>
              <a:t> بأن ينول الاسبوع الثقافي البيئي </a:t>
            </a:r>
            <a:br>
              <a:rPr lang="ar-EG" dirty="0">
                <a:cs typeface="+mj-cs"/>
              </a:rPr>
            </a:br>
            <a:r>
              <a:rPr lang="ar-EG" dirty="0">
                <a:cs typeface="+mj-cs"/>
              </a:rPr>
              <a:t>بكلية الاقتصاد المنزلي </a:t>
            </a:r>
            <a:br>
              <a:rPr lang="ar-EG" dirty="0">
                <a:cs typeface="+mj-cs"/>
              </a:rPr>
            </a:br>
            <a:r>
              <a:rPr lang="ar-EG" dirty="0">
                <a:cs typeface="+mj-cs"/>
              </a:rPr>
              <a:t>اعجاب الجميع و أننا قد حققنا الهدف الأسمى </a:t>
            </a:r>
          </a:p>
          <a:p>
            <a:pPr marL="0" lvl="0" indent="0">
              <a:buNone/>
            </a:pPr>
            <a:r>
              <a:rPr lang="ar-EG" dirty="0">
                <a:cs typeface="+mj-cs"/>
              </a:rPr>
              <a:t>آلا وهو خدمة المجتمع و تنمية البيئة</a:t>
            </a:r>
          </a:p>
          <a:p>
            <a:pPr marL="0" lvl="0" indent="0">
              <a:buNone/>
            </a:pPr>
            <a:r>
              <a:rPr lang="ar-EG" dirty="0">
                <a:cs typeface="+mj-cs"/>
              </a:rPr>
              <a:t>وأن يحقق الاسبوع أهدافه المنشودة</a:t>
            </a:r>
            <a:br>
              <a:rPr lang="ar-EG" dirty="0">
                <a:cs typeface="+mj-cs"/>
              </a:rPr>
            </a:br>
            <a:r>
              <a:rPr lang="ar-EG" dirty="0">
                <a:cs typeface="+mj-cs"/>
              </a:rPr>
              <a:t>وتحيا مصر بسواعد ابنائها</a:t>
            </a:r>
          </a:p>
          <a:p>
            <a:pPr marL="0" lvl="0" indent="0">
              <a:buNone/>
            </a:pPr>
            <a:r>
              <a:rPr lang="ar-EG" dirty="0">
                <a:cs typeface="+mj-cs"/>
              </a:rPr>
              <a:t> </a:t>
            </a:r>
            <a:br>
              <a:rPr lang="ar-EG" dirty="0">
                <a:cs typeface="+mj-cs"/>
              </a:rPr>
            </a:br>
            <a:endParaRPr dirty="0">
              <a:solidFill>
                <a:srgbClr val="C00000"/>
              </a:solidFill>
              <a:latin typeface="Aldhabi" pitchFamily="2" charset="-78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9396" y="5013176"/>
            <a:ext cx="5925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2400" b="1" dirty="0">
                <a:cs typeface="+mj-cs"/>
              </a:rPr>
              <a:t>أ.د/  سهام عزيز السيد خضر </a:t>
            </a:r>
            <a:endParaRPr lang="en-US" sz="2400" b="1" dirty="0">
              <a:cs typeface="+mj-cs"/>
            </a:endParaRPr>
          </a:p>
          <a:p>
            <a:pPr algn="ctr"/>
            <a:r>
              <a:rPr lang="ar-EG" sz="2400" dirty="0">
                <a:solidFill>
                  <a:srgbClr val="C00000"/>
                </a:solidFill>
                <a:cs typeface="+mj-cs"/>
              </a:rPr>
              <a:t>وكيل الكلية لشئون خدمة المجتمع وتنمية البيئة</a:t>
            </a:r>
          </a:p>
        </p:txBody>
      </p:sp>
    </p:spTree>
    <p:extLst>
      <p:ext uri="{BB962C8B-B14F-4D97-AF65-F5344CB8AC3E}">
        <p14:creationId xmlns:p14="http://schemas.microsoft.com/office/powerpoint/2010/main" val="1088623618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9"/>
          <p:cNvSpPr txBox="1">
            <a:spLocks noGrp="1"/>
          </p:cNvSpPr>
          <p:nvPr>
            <p:ph type="ctrTitle" idx="4294967295"/>
          </p:nvPr>
        </p:nvSpPr>
        <p:spPr>
          <a:xfrm>
            <a:off x="1333500" y="1379617"/>
            <a:ext cx="6477000" cy="73501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4800" dirty="0">
                <a:solidFill>
                  <a:srgbClr val="EA3A68"/>
                </a:solidFill>
              </a:rPr>
              <a:t>وإلى اللقاء فى العام القادم</a:t>
            </a:r>
            <a:endParaRPr sz="4800" dirty="0">
              <a:solidFill>
                <a:srgbClr val="EA3A68"/>
              </a:solidFill>
            </a:endParaRPr>
          </a:p>
        </p:txBody>
      </p:sp>
      <p:sp>
        <p:nvSpPr>
          <p:cNvPr id="376" name="Google Shape;376;p59"/>
          <p:cNvSpPr txBox="1">
            <a:spLocks noGrp="1"/>
          </p:cNvSpPr>
          <p:nvPr>
            <p:ph type="subTitle" idx="4294967295"/>
          </p:nvPr>
        </p:nvSpPr>
        <p:spPr>
          <a:xfrm>
            <a:off x="1097359" y="2471995"/>
            <a:ext cx="6788150" cy="10461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EG" sz="4400" b="1" dirty="0">
                <a:cs typeface="B Arabic Style" pitchFamily="2" charset="-78"/>
              </a:rPr>
              <a:t>الاسبوع الثقافى البيئى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EG" sz="4400" b="1" dirty="0">
                <a:cs typeface="B Arabic Style" pitchFamily="2" charset="-78"/>
              </a:rPr>
              <a:t>2022</a:t>
            </a:r>
            <a:endParaRPr sz="4400" b="1" dirty="0">
              <a:cs typeface="B Arabic Style" pitchFamily="2" charset="-78"/>
            </a:endParaRPr>
          </a:p>
        </p:txBody>
      </p:sp>
      <p:sp>
        <p:nvSpPr>
          <p:cNvPr id="377" name="Google Shape;377;p59"/>
          <p:cNvSpPr txBox="1">
            <a:spLocks noGrp="1"/>
          </p:cNvSpPr>
          <p:nvPr>
            <p:ph type="body" idx="4294967295"/>
          </p:nvPr>
        </p:nvSpPr>
        <p:spPr>
          <a:xfrm>
            <a:off x="1177925" y="4772026"/>
            <a:ext cx="6788150" cy="12938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 dirty="0">
                <a:solidFill>
                  <a:srgbClr val="C00000"/>
                </a:solidFill>
                <a:latin typeface="Algerian" pitchFamily="82" charset="0"/>
                <a:cs typeface="+mj-cs"/>
              </a:rPr>
              <a:t>كلية الاقتصاد المنزلى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 dirty="0">
                <a:solidFill>
                  <a:srgbClr val="C00000"/>
                </a:solidFill>
                <a:latin typeface="Algerian" pitchFamily="82" charset="0"/>
                <a:cs typeface="+mj-cs"/>
              </a:rPr>
              <a:t>جامعة</a:t>
            </a:r>
            <a:r>
              <a:rPr lang="ar-EG" b="1" dirty="0">
                <a:solidFill>
                  <a:srgbClr val="C00000"/>
                </a:solidFill>
                <a:cs typeface="+mj-cs"/>
              </a:rPr>
              <a:t> </a:t>
            </a:r>
            <a:r>
              <a:rPr lang="ar-EG" b="1" dirty="0">
                <a:solidFill>
                  <a:srgbClr val="C00000"/>
                </a:solidFill>
                <a:latin typeface="Algerian" pitchFamily="82" charset="0"/>
                <a:cs typeface="+mj-cs"/>
              </a:rPr>
              <a:t>المنوفية </a:t>
            </a:r>
            <a:endParaRPr b="1" dirty="0">
              <a:solidFill>
                <a:srgbClr val="C00000"/>
              </a:solidFill>
              <a:latin typeface="Algerian" pitchFamily="82" charset="0"/>
              <a:cs typeface="+mj-cs"/>
            </a:endParaRPr>
          </a:p>
        </p:txBody>
      </p:sp>
      <p:sp>
        <p:nvSpPr>
          <p:cNvPr id="378" name="Google Shape;378;p59"/>
          <p:cNvSpPr/>
          <p:nvPr/>
        </p:nvSpPr>
        <p:spPr>
          <a:xfrm>
            <a:off x="2076850" y="2456225"/>
            <a:ext cx="4748538" cy="1896500"/>
          </a:xfrm>
          <a:custGeom>
            <a:avLst/>
            <a:gdLst/>
            <a:ahLst/>
            <a:cxnLst/>
            <a:rect l="l" t="t" r="r" b="b"/>
            <a:pathLst>
              <a:path w="163180" h="66288" extrusionOk="0">
                <a:moveTo>
                  <a:pt x="90243" y="4462"/>
                </a:moveTo>
                <a:cubicBezTo>
                  <a:pt x="83154" y="411"/>
                  <a:pt x="74074" y="1064"/>
                  <a:pt x="65923" y="1544"/>
                </a:cubicBezTo>
                <a:cubicBezTo>
                  <a:pt x="51317" y="2404"/>
                  <a:pt x="36069" y="4456"/>
                  <a:pt x="23122" y="11271"/>
                </a:cubicBezTo>
                <a:cubicBezTo>
                  <a:pt x="13017" y="16590"/>
                  <a:pt x="6735" y="34520"/>
                  <a:pt x="13070" y="44021"/>
                </a:cubicBezTo>
                <a:cubicBezTo>
                  <a:pt x="21835" y="57167"/>
                  <a:pt x="41795" y="58764"/>
                  <a:pt x="57493" y="60558"/>
                </a:cubicBezTo>
                <a:cubicBezTo>
                  <a:pt x="73279" y="62362"/>
                  <a:pt x="89298" y="61844"/>
                  <a:pt x="105158" y="60882"/>
                </a:cubicBezTo>
                <a:cubicBezTo>
                  <a:pt x="125660" y="59638"/>
                  <a:pt x="157482" y="50276"/>
                  <a:pt x="158336" y="29754"/>
                </a:cubicBezTo>
                <a:cubicBezTo>
                  <a:pt x="158620" y="22933"/>
                  <a:pt x="156399" y="13869"/>
                  <a:pt x="150230" y="10947"/>
                </a:cubicBezTo>
                <a:cubicBezTo>
                  <a:pt x="140017" y="6109"/>
                  <a:pt x="128254" y="5623"/>
                  <a:pt x="117156" y="3489"/>
                </a:cubicBezTo>
                <a:cubicBezTo>
                  <a:pt x="107059" y="1548"/>
                  <a:pt x="96605" y="2637"/>
                  <a:pt x="86352" y="1868"/>
                </a:cubicBezTo>
                <a:cubicBezTo>
                  <a:pt x="69538" y="607"/>
                  <a:pt x="52189" y="-1640"/>
                  <a:pt x="35768" y="2192"/>
                </a:cubicBezTo>
                <a:cubicBezTo>
                  <a:pt x="28377" y="3917"/>
                  <a:pt x="20507" y="5025"/>
                  <a:pt x="14043" y="9002"/>
                </a:cubicBezTo>
                <a:cubicBezTo>
                  <a:pt x="5849" y="14043"/>
                  <a:pt x="-2455" y="25547"/>
                  <a:pt x="748" y="34618"/>
                </a:cubicBezTo>
                <a:cubicBezTo>
                  <a:pt x="8217" y="55774"/>
                  <a:pt x="39445" y="60369"/>
                  <a:pt x="61708" y="63152"/>
                </a:cubicBezTo>
                <a:cubicBezTo>
                  <a:pt x="92043" y="66944"/>
                  <a:pt x="130198" y="71092"/>
                  <a:pt x="152500" y="50182"/>
                </a:cubicBezTo>
                <a:cubicBezTo>
                  <a:pt x="161822" y="41442"/>
                  <a:pt x="168060" y="20139"/>
                  <a:pt x="158012" y="12244"/>
                </a:cubicBezTo>
                <a:cubicBezTo>
                  <a:pt x="155373" y="10171"/>
                  <a:pt x="151540" y="10464"/>
                  <a:pt x="148284" y="9650"/>
                </a:cubicBezTo>
                <a:cubicBezTo>
                  <a:pt x="134411" y="6182"/>
                  <a:pt x="119783" y="6732"/>
                  <a:pt x="105483" y="6732"/>
                </a:cubicBezTo>
              </a:path>
            </a:pathLst>
          </a:custGeom>
          <a:noFill/>
          <a:ln w="9525" cap="flat" cmpd="sng">
            <a:solidFill>
              <a:srgbClr val="979CB8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379" name="Google Shape;379;p59"/>
          <p:cNvCxnSpPr/>
          <p:nvPr/>
        </p:nvCxnSpPr>
        <p:spPr>
          <a:xfrm flipH="1">
            <a:off x="6023075" y="2253575"/>
            <a:ext cx="810600" cy="7053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80" name="Google Shape;380;p59"/>
          <p:cNvCxnSpPr/>
          <p:nvPr/>
        </p:nvCxnSpPr>
        <p:spPr>
          <a:xfrm>
            <a:off x="3380350" y="2302225"/>
            <a:ext cx="219000" cy="5592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81" name="Google Shape;381;p59"/>
          <p:cNvCxnSpPr/>
          <p:nvPr/>
        </p:nvCxnSpPr>
        <p:spPr>
          <a:xfrm rot="10800000" flipH="1">
            <a:off x="2350850" y="3858550"/>
            <a:ext cx="826800" cy="6486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82" name="Google Shape;382;p59"/>
          <p:cNvCxnSpPr/>
          <p:nvPr/>
        </p:nvCxnSpPr>
        <p:spPr>
          <a:xfrm rot="10800000">
            <a:off x="5406800" y="3850500"/>
            <a:ext cx="178500" cy="7134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383" name="Google Shape;383;p59"/>
          <p:cNvCxnSpPr/>
          <p:nvPr/>
        </p:nvCxnSpPr>
        <p:spPr>
          <a:xfrm rot="10800000">
            <a:off x="5707050" y="3793625"/>
            <a:ext cx="186300" cy="170400"/>
          </a:xfrm>
          <a:prstGeom prst="straightConnector1">
            <a:avLst/>
          </a:prstGeom>
          <a:noFill/>
          <a:ln w="9525" cap="flat" cmpd="sng">
            <a:solidFill>
              <a:srgbClr val="979CB8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:a16="http://schemas.microsoft.com/office/drawing/2014/main" id="{B2D77150-E420-4800-832E-21D337BE8BED}"/>
              </a:ext>
            </a:extLst>
          </p:cNvPr>
          <p:cNvSpPr txBox="1"/>
          <p:nvPr/>
        </p:nvSpPr>
        <p:spPr>
          <a:xfrm>
            <a:off x="1228771" y="137207"/>
            <a:ext cx="6930579" cy="97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18" rtl="1"/>
            <a:r>
              <a:rPr lang="ar-EG" sz="1429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تنطلق فعاليات الأسبوع الثقافي البيئي لكلية الاقتصاد المنزلي </a:t>
            </a:r>
          </a:p>
          <a:p>
            <a:pPr algn="ctr" defTabSz="914418" rtl="1"/>
            <a:r>
              <a:rPr lang="ar-EG" sz="1429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يوم (</a:t>
            </a:r>
            <a:r>
              <a:rPr lang="ar-EG" sz="1429" dirty="0">
                <a:solidFill>
                  <a:srgbClr val="0000FF"/>
                </a:solidFill>
                <a:latin typeface="Calibri"/>
                <a:cs typeface="Sultan bold" pitchFamily="2" charset="-78"/>
              </a:rPr>
              <a:t>الأحد الموافق    7 نوفمبر   2021 وحتى الأربعاء 10 نوفمبر 2021</a:t>
            </a:r>
            <a:r>
              <a:rPr lang="ar-EG" sz="1429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)</a:t>
            </a:r>
            <a:endParaRPr lang="en-US" sz="1429" dirty="0">
              <a:solidFill>
                <a:prstClr val="black"/>
              </a:solidFill>
              <a:latin typeface="Calibri"/>
              <a:cs typeface="Sultan bold" pitchFamily="2" charset="-78"/>
            </a:endParaRPr>
          </a:p>
          <a:p>
            <a:pPr algn="ctr" defTabSz="914418" rtl="1"/>
            <a:r>
              <a:rPr lang="ar-EG" sz="1429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برعاية معالي الأستاذ الدكتور / </a:t>
            </a:r>
            <a:r>
              <a:rPr lang="ar-EG" sz="142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Shurooq 05" pitchFamily="2" charset="-78"/>
              </a:rPr>
              <a:t>عادل</a:t>
            </a:r>
            <a:r>
              <a:rPr lang="ar-EG" sz="1429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 </a:t>
            </a:r>
            <a:r>
              <a:rPr lang="ar-EG" sz="142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Shurooq 05" pitchFamily="2" charset="-78"/>
              </a:rPr>
              <a:t>مبارك</a:t>
            </a:r>
            <a:r>
              <a:rPr lang="ar-EG" sz="1429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 رئيس الجامعة والأستاذ الدكتور </a:t>
            </a:r>
            <a:r>
              <a:rPr lang="ar-EG" sz="1429" dirty="0">
                <a:solidFill>
                  <a:prstClr val="black"/>
                </a:solidFill>
                <a:latin typeface="Calibri"/>
                <a:cs typeface="Shurooq 05" pitchFamily="2" charset="-78"/>
              </a:rPr>
              <a:t>/ </a:t>
            </a:r>
            <a:r>
              <a:rPr lang="ar-EG" sz="142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Shurooq 05" pitchFamily="2" charset="-78"/>
              </a:rPr>
              <a:t>عبد الرحمن الباجوري  </a:t>
            </a:r>
          </a:p>
          <a:p>
            <a:pPr algn="ctr" defTabSz="914418" rtl="1"/>
            <a:r>
              <a:rPr lang="ar-EG" sz="1429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مستشار رئيس الجامعة لشئون خدمة المجتمع وتنمية البيئة</a:t>
            </a:r>
            <a:endParaRPr lang="en-US" sz="1429" dirty="0">
              <a:solidFill>
                <a:prstClr val="black"/>
              </a:solidFill>
              <a:latin typeface="Calibri"/>
              <a:cs typeface="Sultan bold" pitchFamily="2" charset="-78"/>
            </a:endParaRPr>
          </a:p>
        </p:txBody>
      </p:sp>
      <p:sp>
        <p:nvSpPr>
          <p:cNvPr id="103" name="مستطيل 5">
            <a:extLst>
              <a:ext uri="{FF2B5EF4-FFF2-40B4-BE49-F238E27FC236}">
                <a16:creationId xmlns:a16="http://schemas.microsoft.com/office/drawing/2014/main" id="{AE7003C2-3038-448A-BB54-5D8D54BD7048}"/>
              </a:ext>
            </a:extLst>
          </p:cNvPr>
          <p:cNvSpPr/>
          <p:nvPr/>
        </p:nvSpPr>
        <p:spPr>
          <a:xfrm>
            <a:off x="5703555" y="6355786"/>
            <a:ext cx="3137491" cy="532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18" rtl="1"/>
            <a:r>
              <a:rPr lang="ar-EG" sz="1429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وكيل الكلية لشئون خدمة المجتمع وتنمية</a:t>
            </a:r>
          </a:p>
          <a:p>
            <a:pPr algn="ctr" defTabSz="914418" rtl="1"/>
            <a:r>
              <a:rPr lang="ar-EG" sz="142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Shurooq 05" pitchFamily="2" charset="-78"/>
              </a:rPr>
              <a:t>أ.د/  سهام عزيز السيد خضر</a:t>
            </a:r>
          </a:p>
        </p:txBody>
      </p:sp>
      <p:pic>
        <p:nvPicPr>
          <p:cNvPr id="104" name="Picture 16">
            <a:extLst>
              <a:ext uri="{FF2B5EF4-FFF2-40B4-BE49-F238E27FC236}">
                <a16:creationId xmlns:a16="http://schemas.microsoft.com/office/drawing/2014/main" id="{55133603-CBE6-4859-97B8-47EDE5A44B7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03" y="34337"/>
            <a:ext cx="828343" cy="822949"/>
          </a:xfrm>
          <a:prstGeom prst="rect">
            <a:avLst/>
          </a:prstGeom>
        </p:spPr>
      </p:pic>
      <p:pic>
        <p:nvPicPr>
          <p:cNvPr id="105" name="صورة 2">
            <a:extLst>
              <a:ext uri="{FF2B5EF4-FFF2-40B4-BE49-F238E27FC236}">
                <a16:creationId xmlns:a16="http://schemas.microsoft.com/office/drawing/2014/main" id="{8D52E6CE-45DB-4007-ABB3-A09A43CE1F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417" y="40842"/>
            <a:ext cx="831601" cy="822949"/>
          </a:xfrm>
          <a:prstGeom prst="rect">
            <a:avLst/>
          </a:prstGeom>
        </p:spPr>
      </p:pic>
      <p:sp>
        <p:nvSpPr>
          <p:cNvPr id="106" name="مستطيل 14">
            <a:extLst>
              <a:ext uri="{FF2B5EF4-FFF2-40B4-BE49-F238E27FC236}">
                <a16:creationId xmlns:a16="http://schemas.microsoft.com/office/drawing/2014/main" id="{3579240A-9659-48B0-84C0-FC70D40FC166}"/>
              </a:ext>
            </a:extLst>
          </p:cNvPr>
          <p:cNvSpPr/>
          <p:nvPr/>
        </p:nvSpPr>
        <p:spPr>
          <a:xfrm>
            <a:off x="2543410" y="1608968"/>
            <a:ext cx="3880225" cy="547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18" rtl="1">
              <a:lnSpc>
                <a:spcPct val="115000"/>
              </a:lnSpc>
            </a:pPr>
            <a:r>
              <a:rPr lang="ar-EG" sz="2571" dirty="0">
                <a:ln>
                  <a:solidFill>
                    <a:prstClr val="white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Sultan bold" pitchFamily="2" charset="-78"/>
              </a:rPr>
              <a:t>أعمـــــال الأسبوع البيـــــــــــئي</a:t>
            </a:r>
            <a:endParaRPr lang="en-US" sz="2571" dirty="0">
              <a:ln>
                <a:solidFill>
                  <a:prstClr val="white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Sultan bold" pitchFamily="2" charset="-78"/>
            </a:endParaRPr>
          </a:p>
        </p:txBody>
      </p:sp>
      <p:grpSp>
        <p:nvGrpSpPr>
          <p:cNvPr id="3" name="مجموعة 2"/>
          <p:cNvGrpSpPr/>
          <p:nvPr/>
        </p:nvGrpSpPr>
        <p:grpSpPr>
          <a:xfrm flipH="1">
            <a:off x="148651" y="2143143"/>
            <a:ext cx="8957087" cy="4114742"/>
            <a:chOff x="352130" y="3350840"/>
            <a:chExt cx="11846978" cy="534818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12200CC-A42E-453C-A394-DABD989E2076}"/>
                </a:ext>
              </a:extLst>
            </p:cNvPr>
            <p:cNvGrpSpPr/>
            <p:nvPr/>
          </p:nvGrpSpPr>
          <p:grpSpPr>
            <a:xfrm>
              <a:off x="1858713" y="3350840"/>
              <a:ext cx="10340395" cy="5348182"/>
              <a:chOff x="-942340" y="2344460"/>
              <a:chExt cx="12620668" cy="7554779"/>
            </a:xfrm>
          </p:grpSpPr>
          <p:sp>
            <p:nvSpPr>
              <p:cNvPr id="96" name="Rectangle: Rounded Corners 95">
                <a:extLst>
                  <a:ext uri="{FF2B5EF4-FFF2-40B4-BE49-F238E27FC236}">
                    <a16:creationId xmlns:a16="http://schemas.microsoft.com/office/drawing/2014/main" id="{FF1655A4-88C7-44AE-9238-CE8BCAA163A9}"/>
                  </a:ext>
                </a:extLst>
              </p:cNvPr>
              <p:cNvSpPr/>
              <p:nvPr/>
            </p:nvSpPr>
            <p:spPr>
              <a:xfrm>
                <a:off x="6765428" y="3433357"/>
                <a:ext cx="2801130" cy="110793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18" rtl="1">
                  <a:lnSpc>
                    <a:spcPct val="115000"/>
                  </a:lnSpc>
                </a:pPr>
                <a:r>
                  <a:rPr lang="ar-EG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rPr>
                  <a:t>إدارة الخلافات في ظل انتشار العنف الأسري</a:t>
                </a:r>
                <a:endParaRPr lang="en-US" sz="857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Sultan bold" pitchFamily="2" charset="-78"/>
                </a:endParaRPr>
              </a:p>
              <a:p>
                <a:pPr algn="ctr" defTabSz="914418" rtl="1">
                  <a:lnSpc>
                    <a:spcPct val="115000"/>
                  </a:lnSpc>
                </a:pPr>
                <a:r>
                  <a:rPr lang="ar-EG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rPr>
                  <a:t>د/سارة عبد الكريم  ، د/ إيمان قطب</a:t>
                </a:r>
                <a:endParaRPr lang="en-US" sz="857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Sultan bold" pitchFamily="2" charset="-78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A4F17CC-BC0C-4CF3-A153-0BF04D550502}"/>
                  </a:ext>
                </a:extLst>
              </p:cNvPr>
              <p:cNvGrpSpPr/>
              <p:nvPr/>
            </p:nvGrpSpPr>
            <p:grpSpPr>
              <a:xfrm>
                <a:off x="-942340" y="2344460"/>
                <a:ext cx="12620668" cy="7554779"/>
                <a:chOff x="-42240" y="1979366"/>
                <a:chExt cx="12620668" cy="7554779"/>
              </a:xfrm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7FF18B99-DF7C-48EB-9D12-AE7633FAD4A0}"/>
                    </a:ext>
                  </a:extLst>
                </p:cNvPr>
                <p:cNvSpPr/>
                <p:nvPr/>
              </p:nvSpPr>
              <p:spPr>
                <a:xfrm>
                  <a:off x="-42239" y="1979366"/>
                  <a:ext cx="2524043" cy="940173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/>
                  <a:r>
                    <a:rPr lang="ar-EG" sz="1429" b="1" dirty="0">
                      <a:ln>
                        <a:solidFill>
                          <a:prstClr val="black"/>
                        </a:solidFill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Times New Roman" panose="02020603050405020304" pitchFamily="18" charset="0"/>
                    </a:rPr>
                    <a:t>الأحد 7\11\2021</a:t>
                  </a:r>
                </a:p>
              </p:txBody>
            </p: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3C80A035-B19E-4282-AFEC-564FAC081CB1}"/>
                    </a:ext>
                  </a:extLst>
                </p:cNvPr>
                <p:cNvSpPr/>
                <p:nvPr/>
              </p:nvSpPr>
              <p:spPr>
                <a:xfrm>
                  <a:off x="2697773" y="1992926"/>
                  <a:ext cx="2408584" cy="940173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/>
                  <a:r>
                    <a:rPr lang="ar-EG" sz="1429" b="1" dirty="0">
                      <a:ln>
                        <a:solidFill>
                          <a:prstClr val="black"/>
                        </a:solidFill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Times New Roman" panose="02020603050405020304" pitchFamily="18" charset="0"/>
                    </a:rPr>
                    <a:t>الاثنين 8\11\2021</a:t>
                  </a:r>
                </a:p>
              </p:txBody>
            </p:sp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3C0FF52D-1748-4105-8029-915A58567139}"/>
                    </a:ext>
                  </a:extLst>
                </p:cNvPr>
                <p:cNvSpPr/>
                <p:nvPr/>
              </p:nvSpPr>
              <p:spPr>
                <a:xfrm>
                  <a:off x="5322327" y="1979367"/>
                  <a:ext cx="2274258" cy="928015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/>
                  <a:r>
                    <a:rPr lang="ar-EG" sz="1429" b="1" dirty="0">
                      <a:ln>
                        <a:solidFill>
                          <a:prstClr val="black"/>
                        </a:solidFill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Times New Roman" panose="02020603050405020304" pitchFamily="18" charset="0"/>
                    </a:rPr>
                    <a:t>الثلاثاء 9\11\2021</a:t>
                  </a: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02A2100D-3935-44A4-811F-E0954540AFF5}"/>
                    </a:ext>
                  </a:extLst>
                </p:cNvPr>
                <p:cNvSpPr/>
                <p:nvPr/>
              </p:nvSpPr>
              <p:spPr>
                <a:xfrm>
                  <a:off x="-42240" y="7392887"/>
                  <a:ext cx="2656982" cy="936104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أخلاقيات التعامل مع مواقع التواصل الاجتماعي ما بين الواقع والمأمول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د/ ريهام جلال حجاج 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</p:txBody>
            </p:sp>
            <p:sp>
              <p:nvSpPr>
                <p:cNvPr id="77" name="Rectangle: Rounded Corners 76">
                  <a:extLst>
                    <a:ext uri="{FF2B5EF4-FFF2-40B4-BE49-F238E27FC236}">
                      <a16:creationId xmlns:a16="http://schemas.microsoft.com/office/drawing/2014/main" id="{058090CB-EEB4-458E-8520-206C53DE2325}"/>
                    </a:ext>
                  </a:extLst>
                </p:cNvPr>
                <p:cNvSpPr/>
                <p:nvPr/>
              </p:nvSpPr>
              <p:spPr>
                <a:xfrm>
                  <a:off x="-42239" y="8433639"/>
                  <a:ext cx="2622476" cy="1071786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>
                    <a:lnSpc>
                      <a:spcPct val="115000"/>
                    </a:lnSpc>
                  </a:pP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3C81B433-2CA3-41C9-9034-76CCCA9B300A}"/>
                    </a:ext>
                  </a:extLst>
                </p:cNvPr>
                <p:cNvSpPr/>
                <p:nvPr/>
              </p:nvSpPr>
              <p:spPr>
                <a:xfrm>
                  <a:off x="-42239" y="3101497"/>
                  <a:ext cx="2622476" cy="864096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زراعة أسطح المنازل بدون تربة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د/ شريف عطية حورية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</p:txBody>
            </p:sp>
            <p:sp>
              <p:nvSpPr>
                <p:cNvPr id="79" name="Rectangle: Rounded Corners 78">
                  <a:extLst>
                    <a:ext uri="{FF2B5EF4-FFF2-40B4-BE49-F238E27FC236}">
                      <a16:creationId xmlns:a16="http://schemas.microsoft.com/office/drawing/2014/main" id="{D8825A43-7AE8-47FB-945F-2E1DDF6C997E}"/>
                    </a:ext>
                  </a:extLst>
                </p:cNvPr>
                <p:cNvSpPr/>
                <p:nvPr/>
              </p:nvSpPr>
              <p:spPr>
                <a:xfrm>
                  <a:off x="-42239" y="4066690"/>
                  <a:ext cx="2622476" cy="907014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التنمر </a:t>
                  </a:r>
                  <a:r>
                    <a:rPr lang="ar-EG" sz="857" dirty="0" err="1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الالكتروني</a:t>
                  </a: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 </a:t>
                  </a: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(أسباب – أنواعه – أساليب </a:t>
                  </a:r>
                  <a:r>
                    <a:rPr lang="ar-EG" sz="857" dirty="0" err="1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علاجة</a:t>
                  </a: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)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د/ آية عبد الشافي أبو سليم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</p:txBody>
            </p:sp>
            <p:sp>
              <p:nvSpPr>
                <p:cNvPr id="80" name="Rectangle: Rounded Corners 79">
                  <a:extLst>
                    <a:ext uri="{FF2B5EF4-FFF2-40B4-BE49-F238E27FC236}">
                      <a16:creationId xmlns:a16="http://schemas.microsoft.com/office/drawing/2014/main" id="{6991CD85-D393-4DA2-90AA-A9A76081E93C}"/>
                    </a:ext>
                  </a:extLst>
                </p:cNvPr>
                <p:cNvSpPr/>
                <p:nvPr/>
              </p:nvSpPr>
              <p:spPr>
                <a:xfrm>
                  <a:off x="-42240" y="5074802"/>
                  <a:ext cx="2656982" cy="1339063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تطبيق الايكولوجيا الصناعية في الملابس المصنعة من الجينز وأثر ذلك علي الجانب الجمالي والاقتصادي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أ.م.د/ شيماء مصطفي ، أ.م.د/ نهى عبده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</p:txBody>
            </p:sp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9C104675-F2EA-45D4-88E7-55224B4D87DE}"/>
                    </a:ext>
                  </a:extLst>
                </p:cNvPr>
                <p:cNvSpPr/>
                <p:nvPr/>
              </p:nvSpPr>
              <p:spPr>
                <a:xfrm>
                  <a:off x="-42239" y="6485873"/>
                  <a:ext cx="2622476" cy="835006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العادات الغذائية الخاطئة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د/ لمياء دياب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</p:txBody>
            </p:sp>
            <p:sp>
              <p:nvSpPr>
                <p:cNvPr id="82" name="Rectangle: Rounded Corners 81">
                  <a:extLst>
                    <a:ext uri="{FF2B5EF4-FFF2-40B4-BE49-F238E27FC236}">
                      <a16:creationId xmlns:a16="http://schemas.microsoft.com/office/drawing/2014/main" id="{8E1C34BC-A0FA-433D-BB36-DA51EF97799E}"/>
                    </a:ext>
                  </a:extLst>
                </p:cNvPr>
                <p:cNvSpPr/>
                <p:nvPr/>
              </p:nvSpPr>
              <p:spPr>
                <a:xfrm>
                  <a:off x="2697778" y="7509867"/>
                  <a:ext cx="2450004" cy="936104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كيفية الوقاية من فيروس كورونا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د/ سعدية عبد الرزاق النحاس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</p:txBody>
            </p:sp>
            <p:sp>
              <p:nvSpPr>
                <p:cNvPr id="83" name="Rectangle: Rounded Corners 82">
                  <a:extLst>
                    <a:ext uri="{FF2B5EF4-FFF2-40B4-BE49-F238E27FC236}">
                      <a16:creationId xmlns:a16="http://schemas.microsoft.com/office/drawing/2014/main" id="{C6251D3C-A39C-4035-8C34-B95EC4D4D43D}"/>
                    </a:ext>
                  </a:extLst>
                </p:cNvPr>
                <p:cNvSpPr/>
                <p:nvPr/>
              </p:nvSpPr>
              <p:spPr>
                <a:xfrm>
                  <a:off x="2697778" y="8569322"/>
                  <a:ext cx="2450004" cy="936104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تأثير السوشيال ميديا على الإنسان</a:t>
                  </a:r>
                  <a:r>
                    <a:rPr lang="en-US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 </a:t>
                  </a: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د/شاريهان الصادق 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Sultan bold" pitchFamily="2" charset="-78"/>
                  </a:endParaRPr>
                </a:p>
              </p:txBody>
            </p:sp>
            <p:sp>
              <p:nvSpPr>
                <p:cNvPr id="84" name="Rectangle: Rounded Corners 83">
                  <a:extLst>
                    <a:ext uri="{FF2B5EF4-FFF2-40B4-BE49-F238E27FC236}">
                      <a16:creationId xmlns:a16="http://schemas.microsoft.com/office/drawing/2014/main" id="{624815B8-E283-45DE-991A-C12D0E35A8AC}"/>
                    </a:ext>
                  </a:extLst>
                </p:cNvPr>
                <p:cNvSpPr/>
                <p:nvPr/>
              </p:nvSpPr>
              <p:spPr>
                <a:xfrm>
                  <a:off x="2733781" y="3101497"/>
                  <a:ext cx="2418185" cy="1051031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الصحة النفسية والمجتمع الأفضل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أ.د/ جيهان سويد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Sultan bold" pitchFamily="2" charset="-78"/>
                  </a:endParaRPr>
                </a:p>
              </p:txBody>
            </p:sp>
            <p:sp>
              <p:nvSpPr>
                <p:cNvPr id="85" name="Rectangle: Rounded Corners 84">
                  <a:extLst>
                    <a:ext uri="{FF2B5EF4-FFF2-40B4-BE49-F238E27FC236}">
                      <a16:creationId xmlns:a16="http://schemas.microsoft.com/office/drawing/2014/main" id="{CF8F826F-02F1-4EFF-A15A-E14797EE538F}"/>
                    </a:ext>
                  </a:extLst>
                </p:cNvPr>
                <p:cNvSpPr/>
                <p:nvPr/>
              </p:nvSpPr>
              <p:spPr>
                <a:xfrm>
                  <a:off x="2714887" y="4239159"/>
                  <a:ext cx="2418185" cy="907014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كيفية الاستفادة من مخلفات التصنيع الغذائي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د/ عبير نزيه   ،  د/ بسمة الخطيب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Sultan bold" pitchFamily="2" charset="-78"/>
                  </a:endParaRPr>
                </a:p>
              </p:txBody>
            </p:sp>
            <p:sp>
              <p:nvSpPr>
                <p:cNvPr id="86" name="Rectangle: Rounded Corners 85">
                  <a:extLst>
                    <a:ext uri="{FF2B5EF4-FFF2-40B4-BE49-F238E27FC236}">
                      <a16:creationId xmlns:a16="http://schemas.microsoft.com/office/drawing/2014/main" id="{15A7E115-BF9E-40CE-A1A9-D52A6AE73B3E}"/>
                    </a:ext>
                  </a:extLst>
                </p:cNvPr>
                <p:cNvSpPr/>
                <p:nvPr/>
              </p:nvSpPr>
              <p:spPr>
                <a:xfrm>
                  <a:off x="2697773" y="5203558"/>
                  <a:ext cx="2407888" cy="1037201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أرجنوميه الملابس وعلاقتها بملابس ذوي الاحتياجات الخاصة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أ.م.د/صافيناز النبوي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Sultan bold" pitchFamily="2" charset="-78"/>
                  </a:endParaRPr>
                </a:p>
              </p:txBody>
            </p:sp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F109FE04-7A62-4AE9-BEC7-3F2A2AFC5FB5}"/>
                    </a:ext>
                  </a:extLst>
                </p:cNvPr>
                <p:cNvSpPr/>
                <p:nvPr/>
              </p:nvSpPr>
              <p:spPr>
                <a:xfrm>
                  <a:off x="2697775" y="6327061"/>
                  <a:ext cx="2418185" cy="1037201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تقييم الحالة الغذائية والرعاية الغذائية لمرضي الكلي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  <a:p>
                  <a:pPr algn="ctr" defTabSz="914418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د/عزيزة حافظ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</p:txBody>
            </p:sp>
            <p:sp>
              <p:nvSpPr>
                <p:cNvPr id="90" name="Rectangle: Rounded Corners 89">
                  <a:extLst>
                    <a:ext uri="{FF2B5EF4-FFF2-40B4-BE49-F238E27FC236}">
                      <a16:creationId xmlns:a16="http://schemas.microsoft.com/office/drawing/2014/main" id="{456DC5AB-5BE8-4906-9253-C9B8BC41A597}"/>
                    </a:ext>
                  </a:extLst>
                </p:cNvPr>
                <p:cNvSpPr/>
                <p:nvPr/>
              </p:nvSpPr>
              <p:spPr>
                <a:xfrm>
                  <a:off x="5255173" y="3101496"/>
                  <a:ext cx="2341412" cy="6403930"/>
                </a:xfrm>
                <a:prstGeom prst="roundRect">
                  <a:avLst/>
                </a:prstGeom>
                <a:gradFill>
                  <a:gsLst>
                    <a:gs pos="61000">
                      <a:srgbClr val="0070C0"/>
                    </a:gs>
                    <a:gs pos="83000">
                      <a:schemeClr val="accent2">
                        <a:shade val="93000"/>
                        <a:satMod val="130000"/>
                      </a:schemeClr>
                    </a:gs>
                    <a:gs pos="7000">
                      <a:schemeClr val="accent2">
                        <a:shade val="94000"/>
                        <a:satMod val="135000"/>
                      </a:schemeClr>
                    </a:gs>
                  </a:gsLst>
                </a:gra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1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التعاون مع كلية التمريض في حملة للكشف المبكر عن سرطان الثدي تماشيا مع المبادرة الرئاسية للحفاظ على صحة المرأة تحت عنوان </a:t>
                  </a: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1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"بيئة أمنة تساوى حياه"</a:t>
                  </a:r>
                </a:p>
                <a:p>
                  <a:pPr marL="122467" indent="-122467" algn="ctr" defTabSz="914418" rtl="1">
                    <a:lnSpc>
                      <a:spcPct val="115000"/>
                    </a:lnSpc>
                    <a:buFontTx/>
                    <a:buChar char="-"/>
                  </a:pPr>
                  <a:r>
                    <a:rPr lang="ar-EG" sz="1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مسابقات للحث على التميز البيئي</a:t>
                  </a:r>
                </a:p>
                <a:p>
                  <a:pPr marL="122467" indent="-122467" algn="ctr" defTabSz="914418" rtl="1">
                    <a:lnSpc>
                      <a:spcPct val="115000"/>
                    </a:lnSpc>
                    <a:buFontTx/>
                    <a:buChar char="-"/>
                  </a:pPr>
                  <a:r>
                    <a:rPr lang="ar-EG" sz="1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معرض المنتجات </a:t>
                  </a:r>
                  <a:r>
                    <a:rPr lang="ar-EG" sz="1000" dirty="0" err="1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الملبسية</a:t>
                  </a:r>
                  <a:r>
                    <a:rPr lang="ar-EG" sz="1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 الخيرية</a:t>
                  </a:r>
                </a:p>
                <a:p>
                  <a:pPr marL="122467" indent="-122467" algn="ctr" defTabSz="914418" rtl="1">
                    <a:lnSpc>
                      <a:spcPct val="115000"/>
                    </a:lnSpc>
                    <a:buFontTx/>
                    <a:buChar char="-"/>
                  </a:pPr>
                  <a:r>
                    <a:rPr lang="ar-EG" sz="1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ألعاب رياضية</a:t>
                  </a:r>
                </a:p>
                <a:p>
                  <a:pPr marL="122467" indent="-122467" algn="ctr" defTabSz="914418" rtl="1">
                    <a:lnSpc>
                      <a:spcPct val="115000"/>
                    </a:lnSpc>
                    <a:buFontTx/>
                    <a:buChar char="-"/>
                  </a:pPr>
                  <a:r>
                    <a:rPr lang="ar-EG" sz="1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بالإضافة الى العديد من الأنشطة الترفيهية المختلفة</a:t>
                  </a: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.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</p:txBody>
            </p:sp>
            <p:sp>
              <p:nvSpPr>
                <p:cNvPr id="94" name="Rectangle: Rounded Corners 93">
                  <a:extLst>
                    <a:ext uri="{FF2B5EF4-FFF2-40B4-BE49-F238E27FC236}">
                      <a16:creationId xmlns:a16="http://schemas.microsoft.com/office/drawing/2014/main" id="{F8E15F2B-CDB6-471B-B944-455D69588D97}"/>
                    </a:ext>
                  </a:extLst>
                </p:cNvPr>
                <p:cNvSpPr/>
                <p:nvPr/>
              </p:nvSpPr>
              <p:spPr>
                <a:xfrm>
                  <a:off x="7701530" y="7392519"/>
                  <a:ext cx="2801130" cy="936104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حمية الكيتو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د/ أميرة درويش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</p:txBody>
            </p:sp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8089AD17-AEC2-4D94-948A-B45F6B9FD682}"/>
                    </a:ext>
                  </a:extLst>
                </p:cNvPr>
                <p:cNvSpPr/>
                <p:nvPr/>
              </p:nvSpPr>
              <p:spPr>
                <a:xfrm>
                  <a:off x="7701530" y="8400630"/>
                  <a:ext cx="2801130" cy="1133515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مبادئ سلامة الغذاء (الهاسب) نحو غذاء أمن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د/ هيام عبد العزيز الصاوي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Sultan bold" pitchFamily="2" charset="-78"/>
                  </a:endParaRPr>
                </a:p>
              </p:txBody>
            </p:sp>
            <p:sp>
              <p:nvSpPr>
                <p:cNvPr id="97" name="Rectangle: Rounded Corners 96">
                  <a:extLst>
                    <a:ext uri="{FF2B5EF4-FFF2-40B4-BE49-F238E27FC236}">
                      <a16:creationId xmlns:a16="http://schemas.microsoft.com/office/drawing/2014/main" id="{C1A707B1-0AE6-4DCF-853B-987491E4D51B}"/>
                    </a:ext>
                  </a:extLst>
                </p:cNvPr>
                <p:cNvSpPr/>
                <p:nvPr/>
              </p:nvSpPr>
              <p:spPr>
                <a:xfrm>
                  <a:off x="7675054" y="4282344"/>
                  <a:ext cx="2732460" cy="907014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كيف تعد نفسك للعمل في رياض الأطفال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أ.م.د/ منى محمد صقر</a:t>
                  </a:r>
                  <a:r>
                    <a:rPr lang="ar-EG" sz="1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 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Sultan bold" pitchFamily="2" charset="-78"/>
                  </a:endParaRPr>
                </a:p>
              </p:txBody>
            </p:sp>
            <p:sp>
              <p:nvSpPr>
                <p:cNvPr id="98" name="Rectangle: Rounded Corners 97">
                  <a:extLst>
                    <a:ext uri="{FF2B5EF4-FFF2-40B4-BE49-F238E27FC236}">
                      <a16:creationId xmlns:a16="http://schemas.microsoft.com/office/drawing/2014/main" id="{7DCE96C6-8C82-434D-B05F-20AC72B5129A}"/>
                    </a:ext>
                  </a:extLst>
                </p:cNvPr>
                <p:cNvSpPr/>
                <p:nvPr/>
              </p:nvSpPr>
              <p:spPr>
                <a:xfrm>
                  <a:off x="7675053" y="5261366"/>
                  <a:ext cx="2766795" cy="936104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الإدارة الفعالة للوقت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د/ هالة صبري 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ea typeface="Calibri"/>
                    <a:cs typeface="Sultan bold" pitchFamily="2" charset="-78"/>
                  </a:endParaRPr>
                </a:p>
              </p:txBody>
            </p:sp>
            <p:sp>
              <p:nvSpPr>
                <p:cNvPr id="99" name="Rectangle: Rounded Corners 98">
                  <a:extLst>
                    <a:ext uri="{FF2B5EF4-FFF2-40B4-BE49-F238E27FC236}">
                      <a16:creationId xmlns:a16="http://schemas.microsoft.com/office/drawing/2014/main" id="{F024382A-865A-4AE9-8BF7-3ADF09AD80EC}"/>
                    </a:ext>
                  </a:extLst>
                </p:cNvPr>
                <p:cNvSpPr/>
                <p:nvPr/>
              </p:nvSpPr>
              <p:spPr>
                <a:xfrm>
                  <a:off x="7701530" y="6283310"/>
                  <a:ext cx="2801130" cy="1037201"/>
                </a:xfrm>
                <a:prstGeom prst="roundRect">
                  <a:avLst/>
                </a:prstGeom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الأغذية والتحصيل الدراسي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857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د/ سماح البنا </a:t>
                  </a:r>
                  <a:endParaRPr lang="en-US" sz="857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</p:txBody>
            </p:sp>
            <p:sp>
              <p:nvSpPr>
                <p:cNvPr id="101" name="Rectangle: Rounded Corners 100">
                  <a:extLst>
                    <a:ext uri="{FF2B5EF4-FFF2-40B4-BE49-F238E27FC236}">
                      <a16:creationId xmlns:a16="http://schemas.microsoft.com/office/drawing/2014/main" id="{0A2D5E4F-2C23-45D9-98E7-446CC5D19A58}"/>
                    </a:ext>
                  </a:extLst>
                </p:cNvPr>
                <p:cNvSpPr/>
                <p:nvPr/>
              </p:nvSpPr>
              <p:spPr>
                <a:xfrm>
                  <a:off x="7673637" y="1992926"/>
                  <a:ext cx="4904791" cy="928015"/>
                </a:xfrm>
                <a:prstGeom prst="roundRect">
                  <a:avLst/>
                </a:prstGeom>
                <a:gradFill>
                  <a:gsLst>
                    <a:gs pos="0">
                      <a:schemeClr val="accent3">
                        <a:lumMod val="75000"/>
                      </a:schemeClr>
                    </a:gs>
                    <a:gs pos="5000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/>
                  <a:r>
                    <a:rPr lang="ar-EG" sz="1429" b="1" dirty="0">
                      <a:ln>
                        <a:solidFill>
                          <a:prstClr val="black"/>
                        </a:solidFill>
                      </a:ln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Times New Roman" panose="02020603050405020304" pitchFamily="18" charset="0"/>
                    </a:rPr>
                    <a:t>الأربعاء 10\11\2021</a:t>
                  </a:r>
                </a:p>
              </p:txBody>
            </p:sp>
            <p:sp>
              <p:nvSpPr>
                <p:cNvPr id="41" name="Rectangle: Rounded Corners 89">
                  <a:extLst>
                    <a:ext uri="{FF2B5EF4-FFF2-40B4-BE49-F238E27FC236}">
                      <a16:creationId xmlns:a16="http://schemas.microsoft.com/office/drawing/2014/main" id="{8F793985-E221-4503-84B8-2163DB9A32CC}"/>
                    </a:ext>
                  </a:extLst>
                </p:cNvPr>
                <p:cNvSpPr/>
                <p:nvPr/>
              </p:nvSpPr>
              <p:spPr>
                <a:xfrm>
                  <a:off x="10617133" y="3130215"/>
                  <a:ext cx="1961295" cy="6403930"/>
                </a:xfrm>
                <a:prstGeom prst="roundRect">
                  <a:avLst/>
                </a:prstGeom>
                <a:gradFill>
                  <a:gsLst>
                    <a:gs pos="61000">
                      <a:srgbClr val="0070C0"/>
                    </a:gs>
                    <a:gs pos="83000">
                      <a:schemeClr val="accent2">
                        <a:shade val="93000"/>
                        <a:satMod val="130000"/>
                      </a:schemeClr>
                    </a:gs>
                    <a:gs pos="7000">
                      <a:schemeClr val="accent2">
                        <a:shade val="94000"/>
                        <a:satMod val="135000"/>
                      </a:schemeClr>
                    </a:gs>
                  </a:gsLst>
                </a:gra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1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قافلة الى مدرسة الشهيد الجمسي بقرية سبك الاحد بمدينة أشمون </a:t>
                  </a: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1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د. هناء سعيد إبراهيم سلامة.</a:t>
                  </a: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1286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hurooq 05" pitchFamily="2" charset="-78"/>
                    </a:rPr>
                    <a:t>بالتوازي مع</a:t>
                  </a:r>
                  <a:endParaRPr lang="ar-EG" sz="1286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1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التعاون مع كلية العلوم </a:t>
                  </a:r>
                  <a:endParaRPr lang="en-US" sz="1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1000" dirty="0" err="1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أ.م.د</a:t>
                  </a:r>
                  <a:r>
                    <a:rPr lang="ar-EG" sz="1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/ رانيا هيكل</a:t>
                  </a: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1000" dirty="0" err="1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أ.م.د</a:t>
                  </a:r>
                  <a:r>
                    <a:rPr lang="ar-EG" sz="1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/ رحاب الفيشاوي</a:t>
                  </a: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1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 د/ إيناس موسي </a:t>
                  </a: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1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د/ بوسي حمدي عبد اللاه</a:t>
                  </a:r>
                  <a:endParaRPr lang="en-US" sz="1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1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 تحت عنوان</a:t>
                  </a: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1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"استخدام مفهوم التحويلية في إنتاج ملابس نسائية تحقق الاستدامة " </a:t>
                  </a: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1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وورشة عمل في </a:t>
                  </a:r>
                </a:p>
                <a:p>
                  <a:pPr algn="ctr" defTabSz="914418" rtl="1">
                    <a:lnSpc>
                      <a:spcPct val="115000"/>
                    </a:lnSpc>
                  </a:pPr>
                  <a:r>
                    <a:rPr lang="ar-EG" sz="1000" dirty="0"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libri"/>
                      <a:cs typeface="Sultan bold" pitchFamily="2" charset="-78"/>
                    </a:rPr>
                    <a:t>"الاشغال الفنية"</a:t>
                  </a:r>
                  <a:endParaRPr lang="en-US" sz="10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/>
                    <a:cs typeface="Sultan bold" pitchFamily="2" charset="-78"/>
                  </a:endParaRPr>
                </a:p>
              </p:txBody>
            </p:sp>
          </p:grpSp>
        </p:grpSp>
        <p:sp>
          <p:nvSpPr>
            <p:cNvPr id="2" name="سهم إلى اليمين 1"/>
            <p:cNvSpPr/>
            <p:nvPr/>
          </p:nvSpPr>
          <p:spPr>
            <a:xfrm>
              <a:off x="352130" y="4121693"/>
              <a:ext cx="1446212" cy="60689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18" rtl="1"/>
              <a:r>
                <a:rPr lang="ar-EG" sz="1286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Sultan bold" pitchFamily="2" charset="-78"/>
                </a:rPr>
                <a:t>الساعة 9 :10</a:t>
              </a:r>
            </a:p>
          </p:txBody>
        </p:sp>
        <p:sp>
          <p:nvSpPr>
            <p:cNvPr id="33" name="سهم إلى اليمين 32"/>
            <p:cNvSpPr/>
            <p:nvPr/>
          </p:nvSpPr>
          <p:spPr>
            <a:xfrm>
              <a:off x="352130" y="4821591"/>
              <a:ext cx="1446212" cy="60689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18" rtl="1"/>
              <a:r>
                <a:rPr lang="ar-EG" sz="1286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Sultan bold" pitchFamily="2" charset="-78"/>
                </a:rPr>
                <a:t>الساعة 10 :11</a:t>
              </a:r>
            </a:p>
          </p:txBody>
        </p:sp>
        <p:sp>
          <p:nvSpPr>
            <p:cNvPr id="34" name="سهم إلى اليمين 33"/>
            <p:cNvSpPr/>
            <p:nvPr/>
          </p:nvSpPr>
          <p:spPr>
            <a:xfrm>
              <a:off x="352130" y="5705869"/>
              <a:ext cx="1446212" cy="60689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18" rtl="1"/>
              <a:r>
                <a:rPr lang="ar-EG" sz="1286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Sultan bold" pitchFamily="2" charset="-78"/>
                </a:rPr>
                <a:t>الساعة 11 :12</a:t>
              </a:r>
            </a:p>
          </p:txBody>
        </p:sp>
        <p:sp>
          <p:nvSpPr>
            <p:cNvPr id="35" name="سهم إلى اليمين 34"/>
            <p:cNvSpPr/>
            <p:nvPr/>
          </p:nvSpPr>
          <p:spPr>
            <a:xfrm>
              <a:off x="352130" y="6528792"/>
              <a:ext cx="1446212" cy="60689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18" rtl="1"/>
              <a:r>
                <a:rPr lang="ar-EG" sz="1286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Sultan bold" pitchFamily="2" charset="-78"/>
                </a:rPr>
                <a:t>الساعة  12 : 1</a:t>
              </a:r>
            </a:p>
          </p:txBody>
        </p:sp>
        <p:sp>
          <p:nvSpPr>
            <p:cNvPr id="36" name="سهم إلى اليمين 35"/>
            <p:cNvSpPr/>
            <p:nvPr/>
          </p:nvSpPr>
          <p:spPr>
            <a:xfrm>
              <a:off x="352130" y="7248872"/>
              <a:ext cx="1446212" cy="60689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18" rtl="1"/>
              <a:r>
                <a:rPr lang="ar-EG" sz="1286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Sultan bold" pitchFamily="2" charset="-78"/>
                </a:rPr>
                <a:t>الساعة  1 : 2</a:t>
              </a:r>
            </a:p>
          </p:txBody>
        </p:sp>
        <p:sp>
          <p:nvSpPr>
            <p:cNvPr id="37" name="سهم إلى اليمين 36"/>
            <p:cNvSpPr/>
            <p:nvPr/>
          </p:nvSpPr>
          <p:spPr>
            <a:xfrm>
              <a:off x="352130" y="8040960"/>
              <a:ext cx="1446212" cy="60689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418" rtl="1"/>
              <a:r>
                <a:rPr lang="ar-EG" sz="1286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cs typeface="Sultan bold" pitchFamily="2" charset="-78"/>
                </a:rPr>
                <a:t>الساعة 2 : 3 </a:t>
              </a:r>
            </a:p>
          </p:txBody>
        </p:sp>
      </p:grpSp>
      <p:sp>
        <p:nvSpPr>
          <p:cNvPr id="39" name="TextBox 99">
            <a:extLst>
              <a:ext uri="{FF2B5EF4-FFF2-40B4-BE49-F238E27FC236}">
                <a16:creationId xmlns:a16="http://schemas.microsoft.com/office/drawing/2014/main" id="{51C43826-43BB-439D-9DBC-6AF9C1C518D6}"/>
              </a:ext>
            </a:extLst>
          </p:cNvPr>
          <p:cNvSpPr txBox="1"/>
          <p:nvPr/>
        </p:nvSpPr>
        <p:spPr>
          <a:xfrm>
            <a:off x="611560" y="1021260"/>
            <a:ext cx="8075183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418" rtl="1"/>
            <a:r>
              <a:rPr lang="ar-EG" sz="1429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والأستاذ الدكتور </a:t>
            </a:r>
            <a:r>
              <a:rPr lang="ar-EG" sz="1429" dirty="0">
                <a:solidFill>
                  <a:srgbClr val="FF0000"/>
                </a:solidFill>
                <a:latin typeface="Calibri"/>
                <a:cs typeface="Shurooq 05" pitchFamily="2" charset="-78"/>
              </a:rPr>
              <a:t>/ </a:t>
            </a:r>
            <a:r>
              <a:rPr lang="ar-EG" sz="142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Shurooq 05" pitchFamily="2" charset="-78"/>
              </a:rPr>
              <a:t>شريف صبري </a:t>
            </a:r>
            <a:r>
              <a:rPr lang="ar-EG" sz="1429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(عميد الكلية ) والأستاذ الدكتور </a:t>
            </a:r>
            <a:r>
              <a:rPr lang="ar-EG" sz="1429" dirty="0">
                <a:solidFill>
                  <a:prstClr val="black"/>
                </a:solidFill>
                <a:latin typeface="Calibri"/>
                <a:cs typeface="Shurooq 05" pitchFamily="2" charset="-78"/>
              </a:rPr>
              <a:t>/  </a:t>
            </a:r>
            <a:r>
              <a:rPr lang="ar-EG" sz="142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Shurooq 05" pitchFamily="2" charset="-78"/>
              </a:rPr>
              <a:t>سهام عزيز  </a:t>
            </a:r>
            <a:r>
              <a:rPr lang="ar-EG" sz="1429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(وكيل الكلية لشئون خدمة المجتمع وتنمية البيئة ومقرر الندوات ) وتستهدف الفعاليات</a:t>
            </a:r>
            <a:endParaRPr lang="en-US" sz="1429" dirty="0">
              <a:solidFill>
                <a:prstClr val="black"/>
              </a:solidFill>
              <a:latin typeface="Calibri"/>
              <a:cs typeface="Sultan bold" pitchFamily="2" charset="-78"/>
            </a:endParaRPr>
          </a:p>
          <a:p>
            <a:pPr algn="ctr" defTabSz="914418" rtl="1"/>
            <a:r>
              <a:rPr lang="ar-EG" sz="1429" dirty="0">
                <a:solidFill>
                  <a:prstClr val="black"/>
                </a:solidFill>
                <a:latin typeface="Calibri"/>
                <a:cs typeface="Sultan bold" pitchFamily="2" charset="-78"/>
              </a:rPr>
              <a:t>الطلاب والشباب من خلال عدد متنوع من الأنشطة ما بين ندوات ومحاضرات وقوافل وورش عمل للحث علي التميز البيئي والدعوة عامة .</a:t>
            </a:r>
          </a:p>
        </p:txBody>
      </p:sp>
      <p:sp>
        <p:nvSpPr>
          <p:cNvPr id="42" name="مستطيل 5">
            <a:extLst>
              <a:ext uri="{FF2B5EF4-FFF2-40B4-BE49-F238E27FC236}">
                <a16:creationId xmlns:a16="http://schemas.microsoft.com/office/drawing/2014/main" id="{D6B29CEB-341C-4BDC-9BFF-65B6F140CC3D}"/>
              </a:ext>
            </a:extLst>
          </p:cNvPr>
          <p:cNvSpPr/>
          <p:nvPr/>
        </p:nvSpPr>
        <p:spPr>
          <a:xfrm>
            <a:off x="697763" y="6329574"/>
            <a:ext cx="1845646" cy="532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18" rtl="1"/>
            <a:r>
              <a:rPr lang="ar-EG" sz="1429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عميد الكلية  </a:t>
            </a:r>
          </a:p>
          <a:p>
            <a:pPr algn="ctr" defTabSz="914418" rtl="1"/>
            <a:r>
              <a:rPr lang="ar-EG" sz="142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Shurooq 05" pitchFamily="2" charset="-78"/>
              </a:rPr>
              <a:t>أ.د/ شريف </a:t>
            </a:r>
            <a:r>
              <a:rPr lang="ar-EG" sz="1429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Shurooq 05" pitchFamily="2" charset="-78"/>
              </a:rPr>
              <a:t>صبرى</a:t>
            </a:r>
            <a:r>
              <a:rPr lang="ar-EG" sz="142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Shurooq 05" pitchFamily="2" charset="-78"/>
              </a:rPr>
              <a:t> رجب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F92F415-3E3C-4810-9E4C-8CA28BBC74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" y="46388"/>
            <a:ext cx="725474" cy="7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0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 txBox="1">
            <a:spLocks noGrp="1"/>
          </p:cNvSpPr>
          <p:nvPr>
            <p:ph type="ctrTitle" idx="4294967295"/>
          </p:nvPr>
        </p:nvSpPr>
        <p:spPr>
          <a:xfrm>
            <a:off x="4495800" y="838201"/>
            <a:ext cx="3779837" cy="109060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3200" b="1" dirty="0">
                <a:solidFill>
                  <a:schemeClr val="tx1"/>
                </a:solidFill>
              </a:rPr>
              <a:t>اليوم الأول</a:t>
            </a:r>
            <a:br>
              <a:rPr lang="ar-EG" sz="3200" b="1" dirty="0">
                <a:solidFill>
                  <a:schemeClr val="tx1"/>
                </a:solidFill>
              </a:rPr>
            </a:br>
            <a:r>
              <a:rPr lang="ar-EG" sz="3200" b="1" dirty="0">
                <a:solidFill>
                  <a:schemeClr val="tx1"/>
                </a:solidFill>
                <a:latin typeface="A Thuluth" pitchFamily="2" charset="-78"/>
              </a:rPr>
              <a:t>2021/11/7</a:t>
            </a:r>
            <a:endParaRPr sz="3200" b="1" dirty="0">
              <a:solidFill>
                <a:schemeClr val="tx1"/>
              </a:solidFill>
              <a:latin typeface="A Thuluth" pitchFamily="2" charset="-78"/>
            </a:endParaRPr>
          </a:p>
        </p:txBody>
      </p:sp>
      <p:sp>
        <p:nvSpPr>
          <p:cNvPr id="158" name="Google Shape;158;p37"/>
          <p:cNvSpPr txBox="1">
            <a:spLocks noGrp="1"/>
          </p:cNvSpPr>
          <p:nvPr>
            <p:ph type="subTitle" idx="4294967295"/>
          </p:nvPr>
        </p:nvSpPr>
        <p:spPr>
          <a:xfrm>
            <a:off x="533400" y="1928802"/>
            <a:ext cx="8001000" cy="381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EG" b="1" dirty="0">
                <a:latin typeface="Shadows Into Light"/>
                <a:ea typeface="Shadows Into Light"/>
                <a:cs typeface="+mj-cs"/>
                <a:sym typeface="Shadows Into Light"/>
              </a:rPr>
              <a:t> </a:t>
            </a:r>
            <a:r>
              <a:rPr lang="ar-EG" sz="1800" b="1" dirty="0">
                <a:solidFill>
                  <a:srgbClr val="C00000"/>
                </a:solidFill>
                <a:latin typeface="Shadows Into Light"/>
                <a:ea typeface="Shadows Into Light"/>
                <a:cs typeface="+mj-cs"/>
                <a:sym typeface="Shadows Into Light"/>
              </a:rPr>
              <a:t>الندوة  الأولى : </a:t>
            </a:r>
            <a:r>
              <a:rPr lang="ar-EG" sz="1800" b="1" dirty="0">
                <a:latin typeface="Shadows Into Light"/>
                <a:ea typeface="Shadows Into Light"/>
                <a:cs typeface="+mj-cs"/>
                <a:sym typeface="Shadows Into Light"/>
              </a:rPr>
              <a:t>( </a:t>
            </a:r>
            <a:r>
              <a:rPr lang="ar-EG" sz="1800" b="1" dirty="0">
                <a:latin typeface="AngsanaUPC" pitchFamily="18" charset="-34"/>
                <a:ea typeface="Shadows Into Light"/>
                <a:cs typeface="+mj-cs"/>
                <a:sym typeface="Shadows Into Light"/>
              </a:rPr>
              <a:t>زراعة أسطح المنازل بدون تربة  </a:t>
            </a:r>
            <a:r>
              <a:rPr lang="ar-EG" sz="1800" b="1" dirty="0">
                <a:latin typeface="Shadows Into Light"/>
                <a:ea typeface="Shadows Into Light"/>
                <a:cs typeface="+mj-cs"/>
                <a:sym typeface="Shadows Into Light"/>
              </a:rPr>
              <a:t>)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EG" sz="1800" b="1" dirty="0">
                <a:solidFill>
                  <a:srgbClr val="C00000"/>
                </a:solidFill>
                <a:latin typeface="Shadows Into Light"/>
                <a:ea typeface="Shadows Into Light"/>
                <a:cs typeface="+mj-cs"/>
                <a:sym typeface="Shadows Into Light"/>
              </a:rPr>
              <a:t>الندوة  الثانية : </a:t>
            </a:r>
            <a:r>
              <a:rPr lang="ar-EG" sz="1800" b="1" dirty="0">
                <a:latin typeface="Shadows Into Light"/>
                <a:ea typeface="Shadows Into Light"/>
                <a:cs typeface="+mj-cs"/>
                <a:sym typeface="Shadows Into Light"/>
              </a:rPr>
              <a:t>( </a:t>
            </a:r>
            <a:r>
              <a:rPr lang="ar-EG" sz="1800" b="1" dirty="0">
                <a:latin typeface="AngsanaUPC" pitchFamily="18" charset="-34"/>
                <a:ea typeface="Shadows Into Light"/>
                <a:cs typeface="+mj-cs"/>
                <a:sym typeface="Shadows Into Light"/>
              </a:rPr>
              <a:t>تطبيق </a:t>
            </a:r>
            <a:r>
              <a:rPr lang="ar-EG" sz="1800" b="1" dirty="0" err="1">
                <a:latin typeface="AngsanaUPC" pitchFamily="18" charset="-34"/>
                <a:ea typeface="Shadows Into Light"/>
                <a:cs typeface="+mj-cs"/>
                <a:sym typeface="Shadows Into Light"/>
              </a:rPr>
              <a:t>الايكولوجيا</a:t>
            </a:r>
            <a:r>
              <a:rPr lang="ar-EG" sz="1800" b="1" dirty="0">
                <a:latin typeface="AngsanaUPC" pitchFamily="18" charset="-34"/>
                <a:ea typeface="Shadows Into Light"/>
                <a:cs typeface="+mj-cs"/>
                <a:sym typeface="Shadows Into Light"/>
              </a:rPr>
              <a:t> الصناعية في الملابس المصنعة من الجينز وأثر ذلك علي الجانب الجمالي والاقتصادي   </a:t>
            </a:r>
            <a:r>
              <a:rPr lang="ar-EG" sz="1800" b="1" dirty="0">
                <a:latin typeface="Shadows Into Light"/>
                <a:ea typeface="Shadows Into Light"/>
                <a:cs typeface="+mj-cs"/>
                <a:sym typeface="Shadows Into Light"/>
              </a:rPr>
              <a:t>)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lang="ar-EG" sz="1800" b="1" dirty="0">
              <a:solidFill>
                <a:srgbClr val="C00000"/>
              </a:solidFill>
              <a:latin typeface="Shadows Into Light"/>
              <a:ea typeface="Shadows Into Light"/>
              <a:cs typeface="+mj-cs"/>
              <a:sym typeface="Shadows Into Light"/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ar-EG" sz="1800" b="1" dirty="0">
                <a:solidFill>
                  <a:srgbClr val="C00000"/>
                </a:solidFill>
                <a:latin typeface="Shadows Into Light"/>
                <a:ea typeface="Shadows Into Light"/>
                <a:cs typeface="+mj-cs"/>
                <a:sym typeface="Shadows Into Light"/>
              </a:rPr>
              <a:t>الندوة الثالثة </a:t>
            </a:r>
            <a:r>
              <a:rPr lang="ar-EG" sz="1800" b="1" dirty="0">
                <a:latin typeface="Shadows Into Light"/>
                <a:ea typeface="Shadows Into Light"/>
                <a:cs typeface="+mj-cs"/>
                <a:sym typeface="Shadows Into Light"/>
              </a:rPr>
              <a:t>:           ( العادات الغذائية الخاطئة )</a:t>
            </a:r>
          </a:p>
          <a:p>
            <a:pPr marL="0" lvl="0" indent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ar-EG" sz="1800" b="1" dirty="0">
                <a:solidFill>
                  <a:srgbClr val="C00000"/>
                </a:solidFill>
                <a:latin typeface="Shadows Into Light"/>
                <a:ea typeface="Shadows Into Light"/>
                <a:cs typeface="+mj-cs"/>
                <a:sym typeface="Shadows Into Light"/>
              </a:rPr>
              <a:t> </a:t>
            </a:r>
          </a:p>
          <a:p>
            <a:pPr marL="0" lvl="0" indent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ar-EG" sz="1800" b="1" dirty="0">
                <a:solidFill>
                  <a:srgbClr val="C00000"/>
                </a:solidFill>
                <a:latin typeface="Shadows Into Light"/>
                <a:ea typeface="Shadows Into Light"/>
                <a:cs typeface="+mj-cs"/>
                <a:sym typeface="Shadows Into Light"/>
              </a:rPr>
              <a:t>الندوة الرابعة : </a:t>
            </a:r>
            <a:r>
              <a:rPr lang="ar-EG" sz="1800" b="1" dirty="0">
                <a:latin typeface="Shadows Into Light"/>
                <a:ea typeface="Shadows Into Light"/>
                <a:cs typeface="+mj-cs"/>
                <a:sym typeface="Shadows Into Light"/>
              </a:rPr>
              <a:t>( أخلاقيات التعامل مع مواقع التواصل الاجتماعي ما بين الواقع والمأمول)   </a:t>
            </a:r>
          </a:p>
          <a:p>
            <a:pPr marL="0" lvl="0" indent="0" algn="r">
              <a:spcBef>
                <a:spcPts val="600"/>
              </a:spcBef>
              <a:spcAft>
                <a:spcPts val="0"/>
              </a:spcAft>
              <a:buNone/>
            </a:pPr>
            <a:endParaRPr lang="ar-EG" sz="1800" b="1" dirty="0">
              <a:solidFill>
                <a:srgbClr val="C00000"/>
              </a:solidFill>
              <a:latin typeface="Shadows Into Light"/>
              <a:ea typeface="Shadows Into Light"/>
              <a:cs typeface="+mj-cs"/>
              <a:sym typeface="Shadows Into Light"/>
            </a:endParaRPr>
          </a:p>
          <a:p>
            <a:pPr marL="0" lvl="0" indent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ar-EG" sz="1800" b="1" dirty="0">
                <a:solidFill>
                  <a:srgbClr val="C00000"/>
                </a:solidFill>
                <a:latin typeface="Shadows Into Light"/>
                <a:ea typeface="Shadows Into Light"/>
                <a:cs typeface="+mj-cs"/>
                <a:sym typeface="Shadows Into Light"/>
              </a:rPr>
              <a:t>الندوة الخامسة :</a:t>
            </a:r>
            <a:r>
              <a:rPr lang="ar-EG" sz="1800" b="1" dirty="0">
                <a:latin typeface="Shadows Into Light"/>
                <a:ea typeface="Shadows Into Light"/>
                <a:cs typeface="+mj-cs"/>
                <a:sym typeface="Shadows Into Light"/>
              </a:rPr>
              <a:t>( التنمر الالكتروني (أسباب – أنواعه –أساليب </a:t>
            </a:r>
            <a:r>
              <a:rPr lang="ar-EG" sz="1800" b="1" dirty="0" err="1">
                <a:latin typeface="Shadows Into Light"/>
                <a:ea typeface="Shadows Into Light"/>
                <a:cs typeface="+mj-cs"/>
                <a:sym typeface="Shadows Into Light"/>
              </a:rPr>
              <a:t>علاجة</a:t>
            </a:r>
            <a:r>
              <a:rPr lang="ar-EG" sz="1800" b="1" dirty="0">
                <a:latin typeface="Shadows Into Light"/>
                <a:ea typeface="Shadows Into Light"/>
                <a:cs typeface="+mj-cs"/>
                <a:sym typeface="Shadows Into Light"/>
              </a:rPr>
              <a:t> )  </a:t>
            </a:r>
          </a:p>
        </p:txBody>
      </p:sp>
    </p:spTree>
  </p:cSld>
  <p:clrMapOvr>
    <a:masterClrMapping/>
  </p:clrMapOvr>
  <p:transition spd="slow">
    <p:fade thruBlk="1"/>
    <p:sndAc>
      <p:stSnd>
        <p:snd r:embed="rId3" name="voltage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 txBox="1">
            <a:spLocks noGrp="1"/>
          </p:cNvSpPr>
          <p:nvPr>
            <p:ph type="ctrTitle"/>
          </p:nvPr>
        </p:nvSpPr>
        <p:spPr>
          <a:xfrm>
            <a:off x="1600200" y="990600"/>
            <a:ext cx="5843100" cy="16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6000" dirty="0">
                <a:solidFill>
                  <a:srgbClr val="C00000"/>
                </a:solidFill>
              </a:rPr>
              <a:t>1</a:t>
            </a:r>
            <a:endParaRPr sz="6000" dirty="0">
              <a:solidFill>
                <a:srgbClr val="C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/>
              <a:t>الندوة الأولى</a:t>
            </a:r>
            <a:endParaRPr dirty="0"/>
          </a:p>
        </p:txBody>
      </p:sp>
      <p:sp>
        <p:nvSpPr>
          <p:cNvPr id="167" name="Google Shape;167;p38"/>
          <p:cNvSpPr txBox="1">
            <a:spLocks noGrp="1"/>
          </p:cNvSpPr>
          <p:nvPr>
            <p:ph type="subTitle" idx="1"/>
          </p:nvPr>
        </p:nvSpPr>
        <p:spPr>
          <a:xfrm>
            <a:off x="1371600" y="2786058"/>
            <a:ext cx="6147900" cy="25479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ar-EG" sz="3200" b="1" dirty="0">
                <a:solidFill>
                  <a:schemeClr val="tx2"/>
                </a:solidFill>
                <a:latin typeface="AngsanaUPC" pitchFamily="18" charset="-34"/>
                <a:ea typeface="Shadows Into Light"/>
                <a:cs typeface="+mj-cs"/>
                <a:sym typeface="Shadows Into Light"/>
              </a:rPr>
              <a:t> زراعة أسطح المنازل بدون تربة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b="1" dirty="0">
                <a:solidFill>
                  <a:srgbClr val="C00000"/>
                </a:solidFill>
                <a:cs typeface="+mj-cs"/>
              </a:rPr>
              <a:t> </a:t>
            </a:r>
            <a:r>
              <a:rPr lang="ar-EG" sz="2800" b="1" dirty="0">
                <a:solidFill>
                  <a:srgbClr val="C00000"/>
                </a:solidFill>
                <a:cs typeface="+mj-cs"/>
              </a:rPr>
              <a:t>د/ شريف محمد عطية حورية   </a:t>
            </a:r>
          </a:p>
          <a:p>
            <a:pPr marL="0" lvl="0" indent="0"/>
            <a:r>
              <a:rPr lang="ar-EG" sz="2800" b="1" dirty="0">
                <a:solidFill>
                  <a:srgbClr val="C00000"/>
                </a:solidFill>
                <a:cs typeface="+mj-cs"/>
              </a:rPr>
              <a:t>أستاذ مساعد بقسم  إدارة المنزل والمؤسسات </a:t>
            </a:r>
            <a:endParaRPr b="1" dirty="0">
              <a:solidFill>
                <a:srgbClr val="C00000"/>
              </a:solidFill>
              <a:cs typeface="+mj-cs"/>
            </a:endParaRPr>
          </a:p>
        </p:txBody>
      </p:sp>
    </p:spTree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  <p:pic>
        <p:nvPicPr>
          <p:cNvPr id="114692" name="Picture 4" descr="قد تكون صورة لـ ‏‏‏٤‏ أشخاص‏ و‏أشخاص يقفون‏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6206643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content-mrs2-1.xx.fbcdn.net/v/t1.15752-9/74514844_384093469137836_3194660768561758208_n.jpg?_nc_cat=110&amp;_nc_oc=AQlQ04ND_xOpkX3MT5qTAhivcPG8pDz8LPXvt1fbdaW1-hDMrP-PnnjPQOZbNHeMdO4&amp;_nc_ht=scontent-mrs2-1.xx&amp;oh=49662530b2d5c6612afb3749fb8e786d&amp;oe=5E4C3D3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3672" name="Picture 8" descr="لا يتوفر وصف."/>
          <p:cNvPicPr>
            <a:picLocks noChangeAspect="1" noChangeArrowheads="1"/>
          </p:cNvPicPr>
          <p:nvPr/>
        </p:nvPicPr>
        <p:blipFill rotWithShape="1">
          <a:blip r:embed="rId4"/>
          <a:srcRect b="389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1781915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6000" dirty="0">
                <a:solidFill>
                  <a:srgbClr val="AACF20"/>
                </a:solidFill>
              </a:rPr>
              <a:t> </a:t>
            </a:r>
            <a:endParaRPr sz="6000" dirty="0">
              <a:solidFill>
                <a:srgbClr val="AACF2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>
                <a:cs typeface="A Sardar Hoor" pitchFamily="2" charset="-78"/>
              </a:rPr>
              <a:t> </a:t>
            </a:r>
            <a:endParaRPr dirty="0">
              <a:cs typeface="A Sardar Hoor" pitchFamily="2" charset="-78"/>
            </a:endParaRPr>
          </a:p>
        </p:txBody>
      </p:sp>
      <p:sp>
        <p:nvSpPr>
          <p:cNvPr id="167" name="Google Shape;167;p38"/>
          <p:cNvSpPr txBox="1">
            <a:spLocks noGrp="1"/>
          </p:cNvSpPr>
          <p:nvPr>
            <p:ph type="subTitle" idx="1"/>
          </p:nvPr>
        </p:nvSpPr>
        <p:spPr>
          <a:xfrm>
            <a:off x="1676400" y="3505200"/>
            <a:ext cx="58431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>
                <a:solidFill>
                  <a:srgbClr val="002060"/>
                </a:solidFill>
                <a:cs typeface="A Sardar Hoor" pitchFamily="2" charset="-78"/>
              </a:rPr>
              <a:t> </a:t>
            </a:r>
            <a:endParaRPr dirty="0">
              <a:solidFill>
                <a:srgbClr val="C00000"/>
              </a:solidFill>
              <a:cs typeface="A Sardar Hoor" pitchFamily="2" charset="-78"/>
            </a:endParaRPr>
          </a:p>
        </p:txBody>
      </p:sp>
      <p:sp>
        <p:nvSpPr>
          <p:cNvPr id="168" name="Google Shape;168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111620" name="Picture 4" descr="لا يتوفر وصف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1781915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 txBox="1">
            <a:spLocks noGrp="1"/>
          </p:cNvSpPr>
          <p:nvPr>
            <p:ph type="ctrTitle"/>
          </p:nvPr>
        </p:nvSpPr>
        <p:spPr>
          <a:xfrm>
            <a:off x="1600200" y="764704"/>
            <a:ext cx="58431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dirty="0">
                <a:solidFill>
                  <a:srgbClr val="C00000"/>
                </a:solidFill>
              </a:rPr>
              <a:t>2</a:t>
            </a:r>
            <a:r>
              <a:rPr lang="ar-EG" dirty="0"/>
              <a:t> </a:t>
            </a:r>
            <a:br>
              <a:rPr lang="ar-EG" dirty="0"/>
            </a:br>
            <a:r>
              <a:rPr lang="ar-EG" sz="5400" dirty="0"/>
              <a:t>الندوة الثانية </a:t>
            </a:r>
            <a:endParaRPr dirty="0"/>
          </a:p>
        </p:txBody>
      </p:sp>
      <p:sp>
        <p:nvSpPr>
          <p:cNvPr id="167" name="Google Shape;167;p38"/>
          <p:cNvSpPr txBox="1">
            <a:spLocks noGrp="1"/>
          </p:cNvSpPr>
          <p:nvPr>
            <p:ph type="subTitle" idx="1"/>
          </p:nvPr>
        </p:nvSpPr>
        <p:spPr>
          <a:xfrm>
            <a:off x="1142976" y="2204864"/>
            <a:ext cx="7143800" cy="23419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ar-EG" sz="3600" b="1" dirty="0">
                <a:latin typeface="AngsanaUPC" pitchFamily="18" charset="-34"/>
                <a:ea typeface="Shadows Into Light"/>
                <a:sym typeface="Shadows Into Light"/>
              </a:rPr>
              <a:t>تطبيق </a:t>
            </a:r>
            <a:r>
              <a:rPr lang="ar-EG" sz="3600" b="1" dirty="0" err="1">
                <a:latin typeface="AngsanaUPC" pitchFamily="18" charset="-34"/>
                <a:ea typeface="Shadows Into Light"/>
                <a:sym typeface="Shadows Into Light"/>
              </a:rPr>
              <a:t>الايكولوجيا</a:t>
            </a:r>
            <a:r>
              <a:rPr lang="ar-EG" sz="3600" b="1" dirty="0">
                <a:latin typeface="AngsanaUPC" pitchFamily="18" charset="-34"/>
                <a:ea typeface="Shadows Into Light"/>
                <a:sym typeface="Shadows Into Light"/>
              </a:rPr>
              <a:t> الصناعية في الملابس المصنعة من الجينز وأثر ذلك علي الجانب الجمالي والاقتصادي</a:t>
            </a:r>
            <a:r>
              <a:rPr lang="ar-EG" sz="3600" dirty="0">
                <a:solidFill>
                  <a:srgbClr val="002060"/>
                </a:solidFill>
                <a:cs typeface="+mj-cs"/>
              </a:rPr>
              <a:t> </a:t>
            </a:r>
            <a:r>
              <a:rPr lang="ar-EG" sz="3200" dirty="0">
                <a:solidFill>
                  <a:srgbClr val="C00000"/>
                </a:solidFill>
                <a:cs typeface="+mj-cs"/>
              </a:rPr>
              <a:t> </a:t>
            </a:r>
            <a:endParaRPr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5" name="Google Shape;167;p38">
            <a:extLst>
              <a:ext uri="{FF2B5EF4-FFF2-40B4-BE49-F238E27FC236}">
                <a16:creationId xmlns:a16="http://schemas.microsoft.com/office/drawing/2014/main" id="{8C3C59C8-8DE6-4D2F-B9AE-4529BEC5C0AA}"/>
              </a:ext>
            </a:extLst>
          </p:cNvPr>
          <p:cNvSpPr txBox="1">
            <a:spLocks/>
          </p:cNvSpPr>
          <p:nvPr/>
        </p:nvSpPr>
        <p:spPr>
          <a:xfrm>
            <a:off x="467544" y="4903491"/>
            <a:ext cx="3785704" cy="62014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lvl="0" indent="-27432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400"/>
              <a:buFont typeface="Wingdings 2" pitchFamily="18" charset="2"/>
              <a:buNone/>
              <a:defRPr sz="24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1pPr>
            <a:lvl2pPr marL="640080" lvl="1" indent="-27432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2pPr>
            <a:lvl3pPr marL="914400" lvl="2" indent="-2286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3pPr>
            <a:lvl4pPr marL="1124712" lvl="3" indent="-2286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4pPr>
            <a:lvl5pPr marL="1325880" lvl="4" indent="-2286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 baseline="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5pPr>
            <a:lvl6pPr marL="1517904" lvl="5" indent="-2286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6pPr>
            <a:lvl7pPr marL="1719072" lvl="6" indent="-2286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7pPr>
            <a:lvl8pPr marL="1920240" lvl="7" indent="-2286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8pPr>
            <a:lvl9pPr marL="2121408" lvl="8" indent="-2286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ar-EG" sz="1600" b="1" dirty="0">
                <a:solidFill>
                  <a:srgbClr val="C00000"/>
                </a:solidFill>
                <a:cs typeface="+mj-cs"/>
              </a:rPr>
              <a:t>د/ نهي عبده</a:t>
            </a:r>
            <a:endParaRPr lang="ar-EG" sz="1200" b="1" dirty="0">
              <a:solidFill>
                <a:srgbClr val="C00000"/>
              </a:solidFill>
              <a:cs typeface="+mj-cs"/>
            </a:endParaRPr>
          </a:p>
          <a:p>
            <a:pPr marL="0" indent="0"/>
            <a:r>
              <a:rPr lang="ar-EG" sz="1600" b="1" dirty="0">
                <a:solidFill>
                  <a:srgbClr val="C00000"/>
                </a:solidFill>
                <a:cs typeface="+mj-cs"/>
              </a:rPr>
              <a:t>  أستاذ مساعد بقسم  الملابس والنسيج</a:t>
            </a:r>
            <a:endParaRPr lang="ar-EG" sz="1200"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6" name="Google Shape;167;p38">
            <a:extLst>
              <a:ext uri="{FF2B5EF4-FFF2-40B4-BE49-F238E27FC236}">
                <a16:creationId xmlns:a16="http://schemas.microsoft.com/office/drawing/2014/main" id="{B2CFE652-F6A0-437A-8CA7-02A5070A6F5F}"/>
              </a:ext>
            </a:extLst>
          </p:cNvPr>
          <p:cNvSpPr txBox="1">
            <a:spLocks/>
          </p:cNvSpPr>
          <p:nvPr/>
        </p:nvSpPr>
        <p:spPr>
          <a:xfrm>
            <a:off x="4788024" y="4903491"/>
            <a:ext cx="3785704" cy="62014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lvl="0" indent="-27432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400"/>
              <a:buFont typeface="Wingdings 2" pitchFamily="18" charset="2"/>
              <a:buNone/>
              <a:defRPr sz="24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1pPr>
            <a:lvl2pPr marL="640080" lvl="1" indent="-27432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2pPr>
            <a:lvl3pPr marL="914400" lvl="2" indent="-2286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3pPr>
            <a:lvl4pPr marL="1124712" lvl="3" indent="-2286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4pPr>
            <a:lvl5pPr marL="1325880" lvl="4" indent="-2286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 baseline="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5pPr>
            <a:lvl6pPr marL="1517904" lvl="5" indent="-2286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6pPr>
            <a:lvl7pPr marL="1719072" lvl="6" indent="-2286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7pPr>
            <a:lvl8pPr marL="1920240" lvl="7" indent="-2286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8pPr>
            <a:lvl9pPr marL="2121408" lvl="8" indent="-2286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ar-EG" sz="1600" b="1" dirty="0">
                <a:solidFill>
                  <a:srgbClr val="C00000"/>
                </a:solidFill>
                <a:cs typeface="+mj-cs"/>
              </a:rPr>
              <a:t>د/   شيماء مصطفي</a:t>
            </a:r>
            <a:endParaRPr lang="ar-EG" sz="1200" b="1" dirty="0">
              <a:solidFill>
                <a:srgbClr val="C00000"/>
              </a:solidFill>
              <a:cs typeface="+mj-cs"/>
            </a:endParaRPr>
          </a:p>
          <a:p>
            <a:pPr marL="0" indent="0"/>
            <a:r>
              <a:rPr lang="ar-EG" sz="1600" b="1" dirty="0">
                <a:solidFill>
                  <a:srgbClr val="C00000"/>
                </a:solidFill>
                <a:cs typeface="+mj-cs"/>
              </a:rPr>
              <a:t>  أستاذ مساعد بقسم  الملابس والنسيج</a:t>
            </a:r>
            <a:endParaRPr lang="ar-EG" sz="1200" b="1" dirty="0">
              <a:solidFill>
                <a:srgbClr val="C0000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1781915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لا يتوفر وصف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275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3035264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t="14300" b="311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5431356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7366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dirty="0">
                <a:latin typeface="Andalus" panose="02020603050405020304" pitchFamily="18" charset="-78"/>
                <a:cs typeface="Andalus" panose="02020603050405020304" pitchFamily="18" charset="-78"/>
              </a:rPr>
              <a:t>تحت رعاية</a:t>
            </a:r>
            <a:endParaRPr lang="en-US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92" b="94571" l="5059" r="947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519" y="1828800"/>
            <a:ext cx="3951162" cy="368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7315200" cy="4343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sp>
        <p:nvSpPr>
          <p:cNvPr id="158" name="Google Shape;158;p37"/>
          <p:cNvSpPr txBox="1">
            <a:spLocks noGrp="1"/>
          </p:cNvSpPr>
          <p:nvPr>
            <p:ph type="subTitle" idx="4294967295"/>
          </p:nvPr>
        </p:nvSpPr>
        <p:spPr>
          <a:xfrm>
            <a:off x="0" y="2900363"/>
            <a:ext cx="7239000" cy="302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buNone/>
            </a:pPr>
            <a:r>
              <a:rPr lang="ar-EG" dirty="0">
                <a:latin typeface="Shadows Into Light"/>
                <a:ea typeface="Shadows Into Light"/>
                <a:cs typeface="A Sardar Hoor" pitchFamily="2" charset="-78"/>
                <a:sym typeface="Shadows Into Light"/>
              </a:rPr>
              <a:t> </a:t>
            </a:r>
            <a:endParaRPr dirty="0">
              <a:latin typeface="Shadows Into Light"/>
              <a:ea typeface="Shadows Into Light"/>
              <a:cs typeface="A Sardar Hoor" pitchFamily="2" charset="-78"/>
              <a:sym typeface="Shadows Into Light"/>
            </a:endParaRPr>
          </a:p>
        </p:txBody>
      </p:sp>
      <p:pic>
        <p:nvPicPr>
          <p:cNvPr id="105474" name="Picture 2" descr="لا يتوفر وصف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1019455"/>
      </p:ext>
    </p:extLst>
  </p:cSld>
  <p:clrMapOvr>
    <a:masterClrMapping/>
  </p:clrMapOvr>
  <p:transition spd="slow">
    <p:fade thruBlk="1"/>
    <p:sndAc>
      <p:stSnd>
        <p:snd r:embed="rId3" name="voltage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14488"/>
            <a:ext cx="5843100" cy="1571636"/>
          </a:xfrm>
        </p:spPr>
        <p:txBody>
          <a:bodyPr>
            <a:noAutofit/>
          </a:bodyPr>
          <a:lstStyle/>
          <a:p>
            <a:r>
              <a:rPr lang="ar-EG" sz="4000" dirty="0">
                <a:solidFill>
                  <a:srgbClr val="C00000"/>
                </a:solidFill>
              </a:rPr>
              <a:t>الندوة الثالثة</a:t>
            </a:r>
            <a:br>
              <a:rPr lang="ar-EG" sz="4000" dirty="0"/>
            </a:br>
            <a:r>
              <a:rPr lang="ar-EG" sz="5400" dirty="0">
                <a:solidFill>
                  <a:srgbClr val="C00000"/>
                </a:solidFill>
              </a:rPr>
              <a:t> </a:t>
            </a:r>
            <a:r>
              <a:rPr lang="ar-EG" sz="4400" dirty="0">
                <a:solidFill>
                  <a:srgbClr val="C00000"/>
                </a:solidFill>
              </a:rPr>
              <a:t> العادات الغذائية الخاطئة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714753"/>
            <a:ext cx="5843100" cy="2071702"/>
          </a:xfrm>
        </p:spPr>
        <p:txBody>
          <a:bodyPr>
            <a:normAutofit fontScale="92500" lnSpcReduction="10000"/>
          </a:bodyPr>
          <a:lstStyle/>
          <a:p>
            <a:r>
              <a:rPr lang="ar-EG" sz="4600" b="1" dirty="0">
                <a:solidFill>
                  <a:srgbClr val="002060"/>
                </a:solidFill>
                <a:cs typeface="+mj-cs"/>
              </a:rPr>
              <a:t> د/ </a:t>
            </a:r>
            <a:r>
              <a:rPr lang="ar-EG" sz="4600" b="1" dirty="0" err="1">
                <a:solidFill>
                  <a:srgbClr val="002060"/>
                </a:solidFill>
                <a:cs typeface="+mj-cs"/>
              </a:rPr>
              <a:t>لمياء</a:t>
            </a:r>
            <a:r>
              <a:rPr lang="ar-EG" sz="4600" b="1" dirty="0">
                <a:solidFill>
                  <a:srgbClr val="002060"/>
                </a:solidFill>
                <a:cs typeface="+mj-cs"/>
              </a:rPr>
              <a:t> </a:t>
            </a:r>
            <a:r>
              <a:rPr lang="ar-EG" sz="4600" b="1" dirty="0">
                <a:solidFill>
                  <a:srgbClr val="002060"/>
                </a:solidFill>
              </a:rPr>
              <a:t>دياب</a:t>
            </a:r>
            <a:endParaRPr lang="ar-EG" sz="5800" dirty="0">
              <a:solidFill>
                <a:srgbClr val="002060"/>
              </a:solidFill>
              <a:cs typeface="+mj-cs"/>
            </a:endParaRPr>
          </a:p>
          <a:p>
            <a:r>
              <a:rPr lang="ar-EG" sz="4600" b="1" dirty="0">
                <a:solidFill>
                  <a:srgbClr val="002060"/>
                </a:solidFill>
              </a:rPr>
              <a:t>مدرس بقسم التغذية وعلوم الأطعمة</a:t>
            </a:r>
            <a:endParaRPr lang="en-US" sz="46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4799809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  <p:pic>
        <p:nvPicPr>
          <p:cNvPr id="102402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r="1298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6801626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"/>
          </a:p>
        </p:txBody>
      </p:sp>
      <p:pic>
        <p:nvPicPr>
          <p:cNvPr id="101378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r="2322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5619648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"/>
          </a:p>
        </p:txBody>
      </p:sp>
      <p:pic>
        <p:nvPicPr>
          <p:cNvPr id="100354" name="Picture 2" descr="لا يتوفر وصف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3661474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1052736"/>
            <a:ext cx="6637468" cy="2548416"/>
          </a:xfrm>
        </p:spPr>
        <p:txBody>
          <a:bodyPr>
            <a:normAutofit fontScale="90000"/>
          </a:bodyPr>
          <a:lstStyle/>
          <a:p>
            <a:pPr algn="ctr"/>
            <a:br>
              <a:rPr lang="ar-EG" dirty="0"/>
            </a:br>
            <a:r>
              <a:rPr lang="ar-EG" dirty="0">
                <a:solidFill>
                  <a:srgbClr val="C00000"/>
                </a:solidFill>
              </a:rPr>
              <a:t> </a:t>
            </a:r>
            <a:br>
              <a:rPr lang="ar-EG" dirty="0"/>
            </a:br>
            <a:r>
              <a:rPr lang="ar-EG" dirty="0"/>
              <a:t>الندوة الرابعة</a:t>
            </a:r>
            <a:br>
              <a:rPr lang="ar-EG" dirty="0"/>
            </a:br>
            <a:r>
              <a:rPr lang="ar-EG" dirty="0"/>
              <a:t>أ</a:t>
            </a:r>
            <a:r>
              <a:rPr lang="ar-EG" b="1" dirty="0">
                <a:latin typeface="Shadows Into Light"/>
                <a:ea typeface="Shadows Into Light"/>
                <a:sym typeface="Shadows Into Light"/>
              </a:rPr>
              <a:t>خلاقيات التعامل مع مواقع التواصل الاجتماعي ما بين الواقع والمأمول)</a:t>
            </a:r>
            <a:r>
              <a:rPr lang="ar-EG" dirty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ar-EG" sz="3000" b="1" dirty="0">
                <a:solidFill>
                  <a:srgbClr val="C00000"/>
                </a:solidFill>
              </a:rPr>
              <a:t>د/ </a:t>
            </a:r>
            <a:r>
              <a:rPr lang="ar-EG" sz="3000" b="1" dirty="0" err="1">
                <a:solidFill>
                  <a:srgbClr val="C00000"/>
                </a:solidFill>
              </a:rPr>
              <a:t>ريهام</a:t>
            </a:r>
            <a:r>
              <a:rPr lang="ar-EG" sz="3000" b="1" dirty="0">
                <a:solidFill>
                  <a:srgbClr val="C00000"/>
                </a:solidFill>
              </a:rPr>
              <a:t> جلال حجاج</a:t>
            </a:r>
            <a:endParaRPr lang="ar-EG" b="1" dirty="0"/>
          </a:p>
          <a:p>
            <a:pPr algn="ctr"/>
            <a:r>
              <a:rPr lang="ar-EG" sz="3500" b="1" dirty="0">
                <a:solidFill>
                  <a:srgbClr val="C00000"/>
                </a:solidFill>
              </a:rPr>
              <a:t> مدرس بقسم إدارة المنزل والمؤسسات</a:t>
            </a:r>
            <a:endParaRPr lang="en-US" sz="35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96269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"/>
          </a:p>
        </p:txBody>
      </p:sp>
      <p:pic>
        <p:nvPicPr>
          <p:cNvPr id="211974" name="Picture 6" descr="لا يتوفر وصف."/>
          <p:cNvPicPr>
            <a:picLocks noChangeAspect="1" noChangeArrowheads="1"/>
          </p:cNvPicPr>
          <p:nvPr/>
        </p:nvPicPr>
        <p:blipFill rotWithShape="1">
          <a:blip r:embed="rId2"/>
          <a:srcRect t="-1" b="4010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"/>
          </a:p>
        </p:txBody>
      </p:sp>
      <p:pic>
        <p:nvPicPr>
          <p:cNvPr id="99330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r="185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89095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en"/>
          </a:p>
        </p:txBody>
      </p:sp>
      <p:pic>
        <p:nvPicPr>
          <p:cNvPr id="98306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l="6689" r="3538"/>
          <a:stretch/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319829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1000108"/>
            <a:ext cx="7024744" cy="1670622"/>
          </a:xfrm>
        </p:spPr>
        <p:txBody>
          <a:bodyPr>
            <a:normAutofit/>
          </a:bodyPr>
          <a:lstStyle/>
          <a:p>
            <a:pPr algn="ctr"/>
            <a:r>
              <a:rPr lang="ar-EG" dirty="0"/>
              <a:t>الندوة الخامسة </a:t>
            </a:r>
            <a:br>
              <a:rPr lang="ar-EG" dirty="0"/>
            </a:br>
            <a:r>
              <a:rPr lang="ar-EG" sz="27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التنمر الالكتروني </a:t>
            </a:r>
            <a:br>
              <a:rPr lang="ar-EG" sz="27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ar-EG" sz="27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(أسباب – أنواعه –أساليب </a:t>
            </a:r>
            <a:r>
              <a:rPr lang="ar-EG" sz="27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علاجة</a:t>
            </a:r>
            <a:r>
              <a:rPr lang="ar-EG" sz="27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3357563"/>
            <a:ext cx="6777317" cy="1643074"/>
          </a:xfrm>
        </p:spPr>
        <p:txBody>
          <a:bodyPr/>
          <a:lstStyle/>
          <a:p>
            <a:pPr marL="68580" indent="0" algn="ctr">
              <a:buNone/>
            </a:pPr>
            <a:r>
              <a:rPr lang="ar-EG" b="1" dirty="0"/>
              <a:t> د/ أية عبد الشافي </a:t>
            </a:r>
          </a:p>
          <a:p>
            <a:pPr marL="68580" indent="0" algn="ctr">
              <a:buNone/>
            </a:pPr>
            <a:r>
              <a:rPr lang="ar-EG" b="1" dirty="0"/>
              <a:t>مدرس بقسم إدارة المنزل والمؤسسات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914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dirty="0">
                <a:latin typeface="Andalus" panose="02020603050405020304" pitchFamily="18" charset="-78"/>
                <a:cs typeface="Andalus" panose="02020603050405020304" pitchFamily="18" charset="-78"/>
              </a:rPr>
              <a:t>تحت رعاية</a:t>
            </a:r>
            <a:endParaRPr lang="en-US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047751"/>
            <a:ext cx="5172092" cy="373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3985" y="3140968"/>
            <a:ext cx="6072230" cy="1500198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616048"/>
              </a:avLst>
            </a:prstTxWarp>
            <a:spAutoFit/>
          </a:bodyPr>
          <a:lstStyle/>
          <a:p>
            <a:pPr algn="ctr"/>
            <a:r>
              <a:rPr lang="ar-EG" sz="4000" dirty="0">
                <a:cs typeface="Ah-moharram-bold" pitchFamily="2" charset="-78"/>
              </a:rPr>
              <a:t>قطاع شئون خدمة المجتمع وتنمية البيئة</a:t>
            </a:r>
            <a:endParaRPr lang="en-US" sz="4000" dirty="0">
              <a:cs typeface="Ah-moharram-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7242472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en"/>
          </a:p>
        </p:txBody>
      </p:sp>
      <p:pic>
        <p:nvPicPr>
          <p:cNvPr id="216066" name="Picture 2" descr="لا يتوفر وصف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en"/>
          </a:p>
        </p:txBody>
      </p:sp>
      <p:pic>
        <p:nvPicPr>
          <p:cNvPr id="215042" name="Picture 2" descr="لا يتوفر وصف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lang="en"/>
          </a:p>
        </p:txBody>
      </p:sp>
      <p:pic>
        <p:nvPicPr>
          <p:cNvPr id="214018" name="Picture 2" descr="لا يتوفر وصف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7BAA4C0-5128-48A2-8831-32E4488A9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4487" y="836712"/>
            <a:ext cx="3912150" cy="1174824"/>
          </a:xfrm>
        </p:spPr>
        <p:txBody>
          <a:bodyPr>
            <a:normAutofit fontScale="90000"/>
          </a:bodyPr>
          <a:lstStyle/>
          <a:p>
            <a:r>
              <a:rPr lang="ar-EG" dirty="0">
                <a:solidFill>
                  <a:schemeClr val="tx1"/>
                </a:solidFill>
              </a:rPr>
              <a:t>اليوم الثاني</a:t>
            </a:r>
            <a:br>
              <a:rPr lang="ar-EG" dirty="0">
                <a:solidFill>
                  <a:schemeClr val="tx1"/>
                </a:solidFill>
              </a:rPr>
            </a:br>
            <a:r>
              <a:rPr lang="ar-EG" dirty="0">
                <a:solidFill>
                  <a:schemeClr val="tx1"/>
                </a:solidFill>
              </a:rPr>
              <a:t>2021/11/8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2910" y="2143116"/>
            <a:ext cx="77153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EG" sz="2400" b="1" dirty="0">
                <a:solidFill>
                  <a:srgbClr val="C00000"/>
                </a:solidFill>
              </a:rPr>
              <a:t>الندوة </a:t>
            </a:r>
            <a:r>
              <a:rPr lang="ar-EG" sz="2400" b="1" dirty="0" err="1">
                <a:solidFill>
                  <a:srgbClr val="C00000"/>
                </a:solidFill>
              </a:rPr>
              <a:t>الاولي</a:t>
            </a:r>
            <a:r>
              <a:rPr lang="ar-EG" sz="2400" b="1" dirty="0"/>
              <a:t>: الصحة النفسية والمجتمع الأفضل  </a:t>
            </a:r>
          </a:p>
          <a:p>
            <a:pPr algn="just" rtl="1"/>
            <a:r>
              <a:rPr lang="ar-EG" sz="2400" b="1" dirty="0">
                <a:solidFill>
                  <a:srgbClr val="C00000"/>
                </a:solidFill>
              </a:rPr>
              <a:t>الندوة الثانية: </a:t>
            </a:r>
            <a:r>
              <a:rPr lang="ar-EG" sz="2400" b="1" dirty="0"/>
              <a:t>كيفية الاستفادة من مخلفات التصنيع الغذائي </a:t>
            </a:r>
          </a:p>
          <a:p>
            <a:pPr algn="just" rtl="1"/>
            <a:r>
              <a:rPr lang="ar-EG" sz="2400" b="1" dirty="0">
                <a:solidFill>
                  <a:srgbClr val="C00000"/>
                </a:solidFill>
              </a:rPr>
              <a:t>الندوة الثالثة</a:t>
            </a:r>
            <a:r>
              <a:rPr lang="ar-EG" sz="2400" b="1" dirty="0"/>
              <a:t>: </a:t>
            </a:r>
            <a:r>
              <a:rPr lang="ar-EG" sz="2400" b="1" dirty="0" err="1"/>
              <a:t>أرجنوميه</a:t>
            </a:r>
            <a:r>
              <a:rPr lang="ar-EG" sz="2400" b="1" dirty="0"/>
              <a:t> الملابس وعلاقتها بملابس ذوي الاحتياجات الخاصة </a:t>
            </a:r>
          </a:p>
          <a:p>
            <a:pPr algn="just" rtl="1"/>
            <a:r>
              <a:rPr lang="ar-EG" sz="2400" b="1" dirty="0">
                <a:solidFill>
                  <a:srgbClr val="C00000"/>
                </a:solidFill>
                <a:sym typeface="Shadows Into Light"/>
              </a:rPr>
              <a:t>الندوة الرابعة: </a:t>
            </a:r>
            <a:r>
              <a:rPr lang="ar-EG" sz="2400" b="1" dirty="0">
                <a:sym typeface="Shadows Into Light"/>
              </a:rPr>
              <a:t>تقييم الحالة الغذائية والرعاية الغذائية لمرضي الكلي</a:t>
            </a:r>
            <a:endParaRPr lang="ar-EG" sz="2400" b="1" dirty="0">
              <a:solidFill>
                <a:srgbClr val="C00000"/>
              </a:solidFill>
              <a:sym typeface="Shadows Into Light"/>
            </a:endParaRPr>
          </a:p>
          <a:p>
            <a:pPr algn="just" rtl="1"/>
            <a:r>
              <a:rPr lang="ar-EG" sz="2400" b="1" dirty="0">
                <a:solidFill>
                  <a:srgbClr val="C00000"/>
                </a:solidFill>
                <a:sym typeface="Shadows Into Light"/>
              </a:rPr>
              <a:t>الندوة الخامسة: </a:t>
            </a:r>
            <a:r>
              <a:rPr lang="ar-EG" sz="2400" b="1" dirty="0">
                <a:sym typeface="Shadows Into Light"/>
              </a:rPr>
              <a:t>كيفية الوقاية من فيروس كورونا</a:t>
            </a:r>
            <a:endParaRPr lang="ar-EG" sz="2400" b="1" dirty="0">
              <a:solidFill>
                <a:srgbClr val="C00000"/>
              </a:solidFill>
              <a:sym typeface="Shadows Into Light"/>
            </a:endParaRPr>
          </a:p>
          <a:p>
            <a:pPr algn="just" rtl="1"/>
            <a:r>
              <a:rPr lang="ar-EG" sz="2400" b="1" dirty="0">
                <a:solidFill>
                  <a:srgbClr val="C00000"/>
                </a:solidFill>
                <a:sym typeface="Shadows Into Light"/>
              </a:rPr>
              <a:t>الندوة السادسة:  </a:t>
            </a:r>
            <a:r>
              <a:rPr lang="ar-EG" sz="2400" b="1" dirty="0">
                <a:sym typeface="Shadows Into Light"/>
              </a:rPr>
              <a:t>تأثير السوشيال ميديا علي الإنسان   </a:t>
            </a:r>
            <a:endParaRPr lang="en-US" sz="2400" b="1" dirty="0">
              <a:sym typeface="Shadows In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70009699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1</a:t>
            </a:r>
            <a:br>
              <a:rPr lang="ar-EG" b="1" dirty="0"/>
            </a:br>
            <a:r>
              <a:rPr lang="ar-EG" b="1" dirty="0"/>
              <a:t>الندوة الأولى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990600" y="2643182"/>
            <a:ext cx="72201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ar-EG" sz="2400" b="1" dirty="0">
                <a:solidFill>
                  <a:srgbClr val="C00000"/>
                </a:solidFill>
              </a:rPr>
              <a:t> </a:t>
            </a:r>
            <a:r>
              <a:rPr lang="ar-EG" sz="2400" b="1" dirty="0"/>
              <a:t>الصحة النفسية والمجتمع الأفضل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endParaRPr lang="ar-EG" sz="2400" b="1" dirty="0">
              <a:solidFill>
                <a:srgbClr val="C00000"/>
              </a:solidFill>
            </a:endParaRPr>
          </a:p>
          <a:p>
            <a:pPr algn="ctr"/>
            <a:r>
              <a:rPr lang="ar-EG" sz="2400" b="1" dirty="0">
                <a:solidFill>
                  <a:srgbClr val="C00000"/>
                </a:solidFill>
              </a:rPr>
              <a:t>أ.د/   جيهان علي سويد</a:t>
            </a:r>
          </a:p>
          <a:p>
            <a:pPr algn="ctr"/>
            <a:r>
              <a:rPr lang="ar-EG" sz="2400" b="1" dirty="0">
                <a:solidFill>
                  <a:srgbClr val="C00000"/>
                </a:solidFill>
              </a:rPr>
              <a:t> </a:t>
            </a:r>
            <a:r>
              <a:rPr lang="ar-EG" b="1" dirty="0">
                <a:solidFill>
                  <a:srgbClr val="C00000"/>
                </a:solidFill>
              </a:rPr>
              <a:t>أستاذ بقسم الاقتصاد المنزلي والتربية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61713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t="8717" b="468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9614409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t="12416" b="426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4639164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t="15350" b="2632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5692767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618518"/>
            <a:ext cx="3200400" cy="1478570"/>
          </a:xfrm>
        </p:spPr>
        <p:txBody>
          <a:bodyPr>
            <a:normAutofit/>
          </a:bodyPr>
          <a:lstStyle/>
          <a:p>
            <a:pPr algn="ctr"/>
            <a:r>
              <a:rPr lang="ar-EG" sz="4400" b="1" dirty="0"/>
              <a:t>2</a:t>
            </a:r>
            <a:br>
              <a:rPr lang="en-US" sz="4400" b="1" dirty="0"/>
            </a:br>
            <a:r>
              <a:rPr lang="ar-EG" sz="4400" dirty="0"/>
              <a:t>الندوة الثانية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00" y="2276872"/>
            <a:ext cx="6929486" cy="1270248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EG" sz="3200" b="1" dirty="0"/>
              <a:t>كيفية الاستفادة</a:t>
            </a:r>
            <a:br>
              <a:rPr lang="ar-EG" sz="3200" b="1" dirty="0"/>
            </a:br>
            <a:r>
              <a:rPr lang="ar-EG" sz="3200" b="1" dirty="0"/>
              <a:t>من مخلفات التصنيع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564467D-EB41-480A-ADDE-67E60B867DF5}"/>
              </a:ext>
            </a:extLst>
          </p:cNvPr>
          <p:cNvSpPr txBox="1">
            <a:spLocks/>
          </p:cNvSpPr>
          <p:nvPr/>
        </p:nvSpPr>
        <p:spPr>
          <a:xfrm>
            <a:off x="166579" y="4221088"/>
            <a:ext cx="4320000" cy="14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Wingdings 2" pitchFamily="18" charset="2"/>
              <a:buNone/>
            </a:pPr>
            <a:r>
              <a:rPr lang="ar-EG" sz="2000" b="1" dirty="0">
                <a:solidFill>
                  <a:srgbClr val="C00000"/>
                </a:solidFill>
              </a:rPr>
              <a:t>د/ بسمة الخطيب</a:t>
            </a:r>
          </a:p>
          <a:p>
            <a:pPr marL="0" indent="0" algn="ctr" rtl="1">
              <a:buFont typeface="Wingdings 2" pitchFamily="18" charset="2"/>
              <a:buNone/>
            </a:pPr>
            <a:r>
              <a:rPr lang="ar-EG" sz="2000" b="1" dirty="0">
                <a:solidFill>
                  <a:srgbClr val="C00000"/>
                </a:solidFill>
              </a:rPr>
              <a:t> أستاذ مساعد بقسم التغذية</a:t>
            </a:r>
            <a:br>
              <a:rPr lang="ar-EG" sz="2000" b="1" dirty="0">
                <a:solidFill>
                  <a:srgbClr val="C00000"/>
                </a:solidFill>
              </a:rPr>
            </a:br>
            <a:r>
              <a:rPr lang="ar-EG" sz="2000" b="1" dirty="0">
                <a:solidFill>
                  <a:srgbClr val="C00000"/>
                </a:solidFill>
              </a:rPr>
              <a:t>وعلوم </a:t>
            </a:r>
            <a:r>
              <a:rPr lang="ar-EG" sz="2000" b="1" dirty="0" err="1">
                <a:solidFill>
                  <a:srgbClr val="C00000"/>
                </a:solidFill>
              </a:rPr>
              <a:t>الاطعمة</a:t>
            </a:r>
            <a:r>
              <a:rPr lang="ar-EG" sz="2000" b="1" dirty="0">
                <a:solidFill>
                  <a:srgbClr val="C0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21F891-6BED-4305-8A0A-33C3C740E9B6}"/>
              </a:ext>
            </a:extLst>
          </p:cNvPr>
          <p:cNvSpPr txBox="1">
            <a:spLocks/>
          </p:cNvSpPr>
          <p:nvPr/>
        </p:nvSpPr>
        <p:spPr>
          <a:xfrm>
            <a:off x="4467792" y="4221088"/>
            <a:ext cx="4320000" cy="14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Wingdings 2" pitchFamily="18" charset="2"/>
              <a:buNone/>
            </a:pPr>
            <a:r>
              <a:rPr lang="ar-EG" sz="2000" b="1" dirty="0">
                <a:solidFill>
                  <a:srgbClr val="C00000"/>
                </a:solidFill>
              </a:rPr>
              <a:t>د/ عبير نزية</a:t>
            </a:r>
          </a:p>
          <a:p>
            <a:pPr marL="0" indent="0" algn="ctr" rtl="1">
              <a:buFont typeface="Wingdings 2" pitchFamily="18" charset="2"/>
              <a:buNone/>
            </a:pPr>
            <a:r>
              <a:rPr lang="ar-EG" sz="2000" b="1" dirty="0">
                <a:solidFill>
                  <a:srgbClr val="C00000"/>
                </a:solidFill>
              </a:rPr>
              <a:t>أستاذ مساعد بقسم التغذية </a:t>
            </a:r>
            <a:br>
              <a:rPr lang="ar-EG" sz="2000" b="1" dirty="0">
                <a:solidFill>
                  <a:srgbClr val="C00000"/>
                </a:solidFill>
              </a:rPr>
            </a:br>
            <a:r>
              <a:rPr lang="ar-EG" sz="2000" b="1" dirty="0">
                <a:solidFill>
                  <a:srgbClr val="C00000"/>
                </a:solidFill>
              </a:rPr>
              <a:t>وعلوم </a:t>
            </a:r>
            <a:r>
              <a:rPr lang="ar-EG" sz="2000" b="1" dirty="0" err="1">
                <a:solidFill>
                  <a:srgbClr val="C00000"/>
                </a:solidFill>
              </a:rPr>
              <a:t>الاطعمة</a:t>
            </a:r>
            <a:r>
              <a:rPr lang="ar-EG" sz="2000" b="1" dirty="0">
                <a:solidFill>
                  <a:srgbClr val="C00000"/>
                </a:solidFill>
              </a:rPr>
              <a:t> 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60829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لا يتوفر وصف."/>
          <p:cNvPicPr>
            <a:picLocks noChangeAspect="1" noChangeArrowheads="1"/>
          </p:cNvPicPr>
          <p:nvPr/>
        </p:nvPicPr>
        <p:blipFill rotWithShape="1">
          <a:blip r:embed="rId2"/>
          <a:srcRect t="13470" b="311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dirty="0"/>
          </a:p>
        </p:txBody>
      </p:sp>
      <p:pic>
        <p:nvPicPr>
          <p:cNvPr id="2050" name="Picture 2" descr="كلية الاقتصاد المنزلى جــــامـــعة المنـــوفي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748" y="764704"/>
            <a:ext cx="5629275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838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000" dirty="0">
                <a:latin typeface="Andalus" panose="02020603050405020304" pitchFamily="18" charset="-78"/>
                <a:cs typeface="Andalus" panose="02020603050405020304" pitchFamily="18" charset="-78"/>
              </a:rPr>
              <a:t>تحت رعاية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7242472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t="14300" b="437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3944496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41</a:t>
            </a:fld>
            <a:endParaRPr lang="en"/>
          </a:p>
        </p:txBody>
      </p:sp>
      <p:pic>
        <p:nvPicPr>
          <p:cNvPr id="89090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t="11151" b="321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1120789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57224" y="1572182"/>
            <a:ext cx="7072362" cy="1928826"/>
          </a:xfrm>
        </p:spPr>
        <p:txBody>
          <a:bodyPr>
            <a:normAutofit/>
          </a:bodyPr>
          <a:lstStyle/>
          <a:p>
            <a:pPr algn="ctr"/>
            <a:r>
              <a:rPr lang="ar-EG" b="1" dirty="0" err="1"/>
              <a:t>أرجنوميه</a:t>
            </a:r>
            <a:r>
              <a:rPr lang="ar-EG" b="1" dirty="0"/>
              <a:t> الملابس وعلاقتها بملابس ذوي الاحتياجات الخاصة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524000" y="4470211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400" b="1" dirty="0">
                <a:solidFill>
                  <a:srgbClr val="C00000"/>
                </a:solidFill>
              </a:rPr>
              <a:t> أ.م.د/ صافيناز النبوي </a:t>
            </a:r>
          </a:p>
          <a:p>
            <a:pPr algn="ctr" rtl="1"/>
            <a:r>
              <a:rPr lang="ar-EG" sz="2400" b="1" dirty="0">
                <a:solidFill>
                  <a:srgbClr val="C00000"/>
                </a:solidFill>
              </a:rPr>
              <a:t> أستاذ مساعد بقسم الملابس والنسيج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79711508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t="16401" b="279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5515003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t="11150" b="363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3333054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524000" y="1524000"/>
            <a:ext cx="5791200" cy="2547942"/>
          </a:xfrm>
        </p:spPr>
        <p:txBody>
          <a:bodyPr>
            <a:noAutofit/>
          </a:bodyPr>
          <a:lstStyle/>
          <a:p>
            <a:pPr algn="ctr"/>
            <a:r>
              <a:rPr lang="ar-EG" sz="5400" dirty="0">
                <a:solidFill>
                  <a:srgbClr val="0070C0"/>
                </a:solidFill>
              </a:rPr>
              <a:t> </a:t>
            </a:r>
            <a:r>
              <a:rPr lang="ar-EG" sz="4000" dirty="0">
                <a:solidFill>
                  <a:srgbClr val="0070C0"/>
                </a:solidFill>
              </a:rPr>
              <a:t>الندوة الرابعة </a:t>
            </a:r>
          </a:p>
          <a:p>
            <a:pPr algn="ctr"/>
            <a:r>
              <a:rPr lang="ar-EG" sz="4000" dirty="0">
                <a:solidFill>
                  <a:srgbClr val="0070C0"/>
                </a:solidFill>
              </a:rPr>
              <a:t> تقييم الحالة الغذائية والرعاية الغذائية  لمرضي الكلي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71604" y="4191000"/>
            <a:ext cx="52863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800" b="1" dirty="0"/>
              <a:t> </a:t>
            </a:r>
            <a:r>
              <a:rPr lang="ar-EG" sz="2800" b="1" dirty="0">
                <a:solidFill>
                  <a:srgbClr val="C00000"/>
                </a:solidFill>
              </a:rPr>
              <a:t>د / عزيزة حافظ</a:t>
            </a:r>
          </a:p>
          <a:p>
            <a:pPr algn="ctr" rtl="1"/>
            <a:r>
              <a:rPr lang="ar-EG" sz="2800" b="1" dirty="0">
                <a:solidFill>
                  <a:srgbClr val="C00000"/>
                </a:solidFill>
              </a:rPr>
              <a:t> مدرس مادة بقسم التغذية وعلوم الأطعمة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36968073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t="3800" b="19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2495224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لا يتوفر وصف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7383985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لا يتوفر وصف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3516104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027664"/>
            <a:ext cx="6671782" cy="1544080"/>
          </a:xfrm>
        </p:spPr>
        <p:txBody>
          <a:bodyPr>
            <a:normAutofit/>
          </a:bodyPr>
          <a:lstStyle/>
          <a:p>
            <a:pPr algn="ctr" rtl="1"/>
            <a:r>
              <a:rPr lang="ar-EG" b="1" dirty="0"/>
              <a:t>كيفية الوقاية</a:t>
            </a:r>
            <a:br>
              <a:rPr lang="ar-EG" b="1" dirty="0"/>
            </a:br>
            <a:r>
              <a:rPr lang="ar-EG" b="1" dirty="0"/>
              <a:t>من فيروس كورونا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4051844"/>
            <a:ext cx="6777317" cy="1753420"/>
          </a:xfrm>
        </p:spPr>
        <p:txBody>
          <a:bodyPr/>
          <a:lstStyle/>
          <a:p>
            <a:pPr marL="68580" indent="0" algn="ctr" rtl="1">
              <a:buNone/>
            </a:pPr>
            <a:r>
              <a:rPr lang="ar-EG" b="1" dirty="0"/>
              <a:t>د / سعدية عبد الرزاق النحاس </a:t>
            </a:r>
          </a:p>
          <a:p>
            <a:pPr marL="68580" indent="0" algn="ctr" rtl="1">
              <a:buNone/>
            </a:pPr>
            <a:r>
              <a:rPr lang="ar-EG" b="1" dirty="0"/>
              <a:t>مدرس </a:t>
            </a:r>
            <a:r>
              <a:rPr lang="ar-EG" b="1" dirty="0" err="1"/>
              <a:t>الميكروبيولوجيا</a:t>
            </a:r>
            <a:r>
              <a:rPr lang="ar-EG" b="1" dirty="0"/>
              <a:t> والمناعة بكلية الصيدلة واستشاري مكافحة عدوي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1828800"/>
            <a:ext cx="6019800" cy="3429000"/>
          </a:xfrm>
        </p:spPr>
        <p:txBody>
          <a:bodyPr>
            <a:normAutofit fontScale="92500"/>
          </a:bodyPr>
          <a:lstStyle/>
          <a:p>
            <a:pPr marL="114300" indent="0" algn="ctr">
              <a:buNone/>
            </a:pPr>
            <a:r>
              <a:rPr lang="ar-EG" sz="4000" b="1" dirty="0">
                <a:solidFill>
                  <a:srgbClr val="002060"/>
                </a:solidFill>
                <a:latin typeface="AGA Mashq V2 مشق" pitchFamily="2" charset="-78"/>
                <a:ea typeface="AGA Mashq V2 مشق" pitchFamily="2" charset="-78"/>
                <a:cs typeface="+mj-cs"/>
                <a:sym typeface="Shadows Into Light"/>
              </a:rPr>
              <a:t>فى الفترة من</a:t>
            </a:r>
          </a:p>
          <a:p>
            <a:pPr marL="114300" indent="0" algn="ctr">
              <a:buNone/>
            </a:pPr>
            <a:r>
              <a:rPr lang="ar-EG" sz="1200" b="1" dirty="0">
                <a:solidFill>
                  <a:srgbClr val="002060"/>
                </a:solidFill>
                <a:latin typeface="AGA Mashq V2 مشق" pitchFamily="2" charset="-78"/>
                <a:ea typeface="AGA Mashq V2 مشق" pitchFamily="2" charset="-78"/>
                <a:cs typeface="+mj-cs"/>
                <a:sym typeface="Shadows Into Light"/>
              </a:rPr>
              <a:t> </a:t>
            </a:r>
          </a:p>
          <a:p>
            <a:pPr marL="114300" indent="0" algn="ctr">
              <a:buNone/>
            </a:pPr>
            <a:r>
              <a:rPr lang="ar-EG" sz="4000" b="1" dirty="0">
                <a:solidFill>
                  <a:srgbClr val="C00000"/>
                </a:solidFill>
                <a:latin typeface="Shadows Into Light"/>
                <a:ea typeface="Shadows Into Light"/>
                <a:cs typeface="+mj-cs"/>
                <a:sym typeface="Shadows Into Light"/>
              </a:rPr>
              <a:t> الأحد  : </a:t>
            </a:r>
            <a:r>
              <a:rPr lang="ar-EG" sz="4600" b="1" dirty="0">
                <a:solidFill>
                  <a:srgbClr val="C00000"/>
                </a:solidFill>
                <a:latin typeface="A Thuluth" pitchFamily="2" charset="-78"/>
                <a:ea typeface="Shadows Into Light"/>
                <a:cs typeface="+mj-cs"/>
                <a:sym typeface="Shadows Into Light"/>
              </a:rPr>
              <a:t>2021/11/7</a:t>
            </a:r>
            <a:endParaRPr lang="ar-EG" sz="4200" b="1" dirty="0">
              <a:solidFill>
                <a:srgbClr val="C00000"/>
              </a:solidFill>
              <a:latin typeface="A Thuluth" pitchFamily="2" charset="-78"/>
              <a:ea typeface="Shadows Into Light"/>
              <a:cs typeface="+mj-cs"/>
              <a:sym typeface="Shadows Into Light"/>
            </a:endParaRPr>
          </a:p>
          <a:p>
            <a:pPr marL="114300" indent="0" algn="ctr">
              <a:buNone/>
            </a:pPr>
            <a:r>
              <a:rPr lang="ar-EG" sz="4000" b="1" dirty="0">
                <a:solidFill>
                  <a:srgbClr val="002060"/>
                </a:solidFill>
                <a:latin typeface="AGA Mashq V2 مشق" pitchFamily="2" charset="-78"/>
                <a:ea typeface="AGA Mashq V2 مشق" pitchFamily="2" charset="-78"/>
                <a:cs typeface="+mj-cs"/>
                <a:sym typeface="Shadows Into Light"/>
              </a:rPr>
              <a:t>الى</a:t>
            </a:r>
            <a:r>
              <a:rPr lang="ar-EG" sz="4000" b="1" dirty="0">
                <a:solidFill>
                  <a:srgbClr val="C00000"/>
                </a:solidFill>
                <a:latin typeface="Shadows Into Light"/>
                <a:ea typeface="Shadows Into Light"/>
                <a:cs typeface="+mj-cs"/>
                <a:sym typeface="Shadows Into Light"/>
              </a:rPr>
              <a:t> </a:t>
            </a:r>
          </a:p>
          <a:p>
            <a:pPr marL="114300" indent="0" algn="ctr">
              <a:buNone/>
            </a:pPr>
            <a:r>
              <a:rPr lang="ar-EG" sz="4000" b="1" dirty="0">
                <a:solidFill>
                  <a:srgbClr val="C00000"/>
                </a:solidFill>
                <a:latin typeface="Shadows Into Light"/>
                <a:ea typeface="Shadows Into Light"/>
                <a:cs typeface="+mj-cs"/>
                <a:sym typeface="Shadows Into Light"/>
              </a:rPr>
              <a:t>الأربعاء : </a:t>
            </a:r>
            <a:r>
              <a:rPr lang="ar-EG" sz="4600" b="1" dirty="0">
                <a:solidFill>
                  <a:srgbClr val="C00000"/>
                </a:solidFill>
                <a:latin typeface="A Thuluth" pitchFamily="2" charset="-78"/>
                <a:ea typeface="Shadows Into Light"/>
                <a:cs typeface="+mj-cs"/>
              </a:rPr>
              <a:t>2021/11/10 </a:t>
            </a:r>
            <a:r>
              <a:rPr lang="ar-EG" dirty="0">
                <a:solidFill>
                  <a:srgbClr val="C00000"/>
                </a:solidFill>
                <a:cs typeface="+mj-cs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27950" y="1687011"/>
            <a:ext cx="7088100" cy="605625"/>
          </a:xfrm>
        </p:spPr>
        <p:txBody>
          <a:bodyPr>
            <a:normAutofit fontScale="90000"/>
          </a:bodyPr>
          <a:lstStyle/>
          <a:p>
            <a:pPr algn="ctr"/>
            <a:br>
              <a:rPr lang="ar-EG" sz="2800" dirty="0">
                <a:solidFill>
                  <a:schemeClr val="bg1"/>
                </a:solidFill>
              </a:rPr>
            </a:br>
            <a:r>
              <a:rPr lang="ar-EG" sz="2800" dirty="0">
                <a:solidFill>
                  <a:schemeClr val="bg1"/>
                </a:solidFill>
              </a:rPr>
              <a:t> فعاليات الاسبوع الثقافي البيئي</a:t>
            </a:r>
            <a:br>
              <a:rPr lang="ar-EG" sz="2800" dirty="0">
                <a:solidFill>
                  <a:schemeClr val="bg1"/>
                </a:solidFill>
              </a:rPr>
            </a:br>
            <a:br>
              <a:rPr lang="ar-EG" sz="2800" dirty="0">
                <a:solidFill>
                  <a:schemeClr val="bg1"/>
                </a:solidFill>
              </a:rPr>
            </a:br>
            <a:r>
              <a:rPr lang="ar-EG" sz="2800" dirty="0">
                <a:solidFill>
                  <a:schemeClr val="bg1"/>
                </a:solidFill>
              </a:rPr>
              <a:t>كلية الاقتصاد المنزلي – جامعة المنوفية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27000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50</a:t>
            </a:fld>
            <a:endParaRPr lang="en"/>
          </a:p>
        </p:txBody>
      </p:sp>
      <p:pic>
        <p:nvPicPr>
          <p:cNvPr id="222210" name="Picture 2" descr="لا يتوفر وصف."/>
          <p:cNvPicPr>
            <a:picLocks noChangeAspect="1" noChangeArrowheads="1"/>
          </p:cNvPicPr>
          <p:nvPr/>
        </p:nvPicPr>
        <p:blipFill rotWithShape="1">
          <a:blip r:embed="rId2"/>
          <a:srcRect l="3636" r="9741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51</a:t>
            </a:fld>
            <a:endParaRPr lang="en"/>
          </a:p>
        </p:txBody>
      </p:sp>
      <p:pic>
        <p:nvPicPr>
          <p:cNvPr id="221186" name="Picture 2" descr="لا يتوفر وصف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52</a:t>
            </a:fld>
            <a:endParaRPr lang="en"/>
          </a:p>
        </p:txBody>
      </p:sp>
      <p:pic>
        <p:nvPicPr>
          <p:cNvPr id="225282" name="Picture 2" descr="لا يتوفر وصف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433" y="1853952"/>
            <a:ext cx="7682859" cy="11430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EG" b="1" dirty="0"/>
              <a:t>الندوة السادسة </a:t>
            </a:r>
            <a:br>
              <a:rPr lang="ar-EG" b="1" dirty="0"/>
            </a:br>
            <a:r>
              <a:rPr lang="ar-EG" b="1" dirty="0"/>
              <a:t>تأثير </a:t>
            </a:r>
            <a:r>
              <a:rPr lang="ar-EG" b="1" dirty="0" err="1"/>
              <a:t>السوشيال</a:t>
            </a:r>
            <a:r>
              <a:rPr lang="ar-EG" b="1" dirty="0"/>
              <a:t> </a:t>
            </a:r>
            <a:r>
              <a:rPr lang="ar-EG" b="1" dirty="0" err="1"/>
              <a:t>ميديا</a:t>
            </a:r>
            <a:r>
              <a:rPr lang="ar-EG" b="1" dirty="0"/>
              <a:t> علي الإنسان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4504666"/>
            <a:ext cx="6777317" cy="1084574"/>
          </a:xfrm>
        </p:spPr>
        <p:txBody>
          <a:bodyPr/>
          <a:lstStyle/>
          <a:p>
            <a:pPr marL="68580" indent="0" algn="ctr" rtl="1">
              <a:buNone/>
            </a:pPr>
            <a:r>
              <a:rPr lang="ar-EG" b="1" dirty="0">
                <a:solidFill>
                  <a:srgbClr val="C00000"/>
                </a:solidFill>
              </a:rPr>
              <a:t>د/ </a:t>
            </a:r>
            <a:r>
              <a:rPr lang="ar-EG" b="1" dirty="0" err="1">
                <a:solidFill>
                  <a:srgbClr val="C00000"/>
                </a:solidFill>
              </a:rPr>
              <a:t>شاريهان</a:t>
            </a:r>
            <a:r>
              <a:rPr lang="ar-EG" b="1" dirty="0">
                <a:solidFill>
                  <a:srgbClr val="C00000"/>
                </a:solidFill>
              </a:rPr>
              <a:t> الصادق </a:t>
            </a:r>
          </a:p>
          <a:p>
            <a:pPr marL="68580" indent="0" algn="ctr" rtl="1">
              <a:buNone/>
            </a:pPr>
            <a:r>
              <a:rPr lang="ar-EG" b="1" dirty="0">
                <a:solidFill>
                  <a:srgbClr val="C00000"/>
                </a:solidFill>
              </a:rPr>
              <a:t>مدرس مادة بقسم الاقتصاد المنزلي والتربية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54</a:t>
            </a:fld>
            <a:endParaRPr lang="en"/>
          </a:p>
        </p:txBody>
      </p:sp>
      <p:pic>
        <p:nvPicPr>
          <p:cNvPr id="219138" name="Picture 2" descr="لا يتوفر وصف."/>
          <p:cNvPicPr>
            <a:picLocks noChangeAspect="1" noChangeArrowheads="1"/>
          </p:cNvPicPr>
          <p:nvPr/>
        </p:nvPicPr>
        <p:blipFill rotWithShape="1">
          <a:blip r:embed="rId2"/>
          <a:srcRect r="12988"/>
          <a:stretch/>
        </p:blipFill>
        <p:spPr bwMode="auto">
          <a:xfrm>
            <a:off x="0" y="0"/>
            <a:ext cx="918051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58" name="Picture 2" descr="لا يتوفر وصف."/>
          <p:cNvPicPr>
            <a:picLocks noChangeAspect="1" noChangeArrowheads="1"/>
          </p:cNvPicPr>
          <p:nvPr/>
        </p:nvPicPr>
        <p:blipFill rotWithShape="1">
          <a:blip r:embed="rId2"/>
          <a:srcRect t="13250" b="258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56</a:t>
            </a:fld>
            <a:endParaRPr lang="en"/>
          </a:p>
        </p:txBody>
      </p:sp>
      <p:pic>
        <p:nvPicPr>
          <p:cNvPr id="226306" name="Picture 2" descr="لا يتوفر وصف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82080" y="841162"/>
            <a:ext cx="5410200" cy="1468438"/>
          </a:xfrm>
        </p:spPr>
        <p:txBody>
          <a:bodyPr>
            <a:noAutofit/>
          </a:bodyPr>
          <a:lstStyle/>
          <a:p>
            <a:pPr algn="ctr" rtl="1"/>
            <a:r>
              <a:rPr lang="ar-EG" sz="3600" b="1" dirty="0">
                <a:solidFill>
                  <a:schemeClr val="tx1"/>
                </a:solidFill>
              </a:rPr>
              <a:t>اليوم الثالث </a:t>
            </a:r>
            <a:br>
              <a:rPr lang="ar-EG" sz="3600" b="1" dirty="0">
                <a:solidFill>
                  <a:schemeClr val="tx1"/>
                </a:solidFill>
              </a:rPr>
            </a:br>
            <a:r>
              <a:rPr lang="ar-EG" sz="3600" b="1" dirty="0">
                <a:solidFill>
                  <a:schemeClr val="tx1"/>
                </a:solidFill>
              </a:rPr>
              <a:t>2021/11/9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5858" y="3381960"/>
            <a:ext cx="68122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EG" sz="2000" b="1" dirty="0"/>
              <a:t>  التعاون مع كلية التمريض في حملة للكشف المبكر عن سرطان الثدي تماشيا مع المبادرة الرئاسية للحفظ علي صحة المرأة تحت عنوان ” بيئة أمنة تساوي حياة ” </a:t>
            </a:r>
          </a:p>
          <a:p>
            <a:pPr algn="just" rtl="1"/>
            <a:endParaRPr lang="ar-EG" sz="2000" b="1" dirty="0"/>
          </a:p>
          <a:p>
            <a:pPr algn="just" rtl="1"/>
            <a:r>
              <a:rPr lang="ar-EG" sz="2000" b="1" dirty="0"/>
              <a:t> - معرض المنتجات </a:t>
            </a:r>
            <a:r>
              <a:rPr lang="ar-EG" sz="2000" b="1" dirty="0" err="1"/>
              <a:t>الملبسية</a:t>
            </a:r>
            <a:r>
              <a:rPr lang="ar-EG" sz="2000" b="1" dirty="0"/>
              <a:t> الخيرية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8301382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254240737_1507176119651573_5097812979607393187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-27384"/>
            <a:ext cx="9144001" cy="6885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1781915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59</a:t>
            </a:fld>
            <a:endParaRPr/>
          </a:p>
        </p:txBody>
      </p:sp>
      <p:pic>
        <p:nvPicPr>
          <p:cNvPr id="76802" name="Picture 2" descr="لا يتوفر وصف."/>
          <p:cNvPicPr>
            <a:picLocks noChangeAspect="1" noChangeArrowheads="1"/>
          </p:cNvPicPr>
          <p:nvPr/>
        </p:nvPicPr>
        <p:blipFill rotWithShape="1">
          <a:blip r:embed="rId4"/>
          <a:srcRect t="5492" b="20344"/>
          <a:stretch/>
        </p:blipFill>
        <p:spPr bwMode="auto">
          <a:xfrm>
            <a:off x="0" y="-357214"/>
            <a:ext cx="9144000" cy="7215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1781915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914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dirty="0">
                <a:latin typeface="Andalus" panose="02020603050405020304" pitchFamily="18" charset="-78"/>
                <a:cs typeface="Andalus" panose="02020603050405020304" pitchFamily="18" charset="-78"/>
              </a:rPr>
              <a:t>تحت رعاية</a:t>
            </a:r>
            <a:endParaRPr lang="en-US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Google Shape;359;p57"/>
          <p:cNvSpPr/>
          <p:nvPr/>
        </p:nvSpPr>
        <p:spPr>
          <a:xfrm>
            <a:off x="914400" y="1719282"/>
            <a:ext cx="3086761" cy="4365459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60;p57"/>
          <p:cNvSpPr/>
          <p:nvPr/>
        </p:nvSpPr>
        <p:spPr>
          <a:xfrm>
            <a:off x="1119041" y="2116264"/>
            <a:ext cx="2678700" cy="35781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</a:rPr>
              <a:t>Place your screenshot here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5800" y="2232323"/>
            <a:ext cx="3733800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600" dirty="0">
                <a:cs typeface="+mj-cs"/>
              </a:rPr>
              <a:t>السيد الاستاذ الدكتور</a:t>
            </a:r>
          </a:p>
          <a:p>
            <a:pPr algn="ctr"/>
            <a:r>
              <a:rPr lang="ar-EG" sz="1050" b="1" dirty="0">
                <a:solidFill>
                  <a:srgbClr val="C00000"/>
                </a:solidFill>
                <a:cs typeface="+mj-cs"/>
              </a:rPr>
              <a:t> </a:t>
            </a:r>
            <a:br>
              <a:rPr lang="ar-EG" sz="3200" b="1" dirty="0">
                <a:solidFill>
                  <a:srgbClr val="C00000"/>
                </a:solidFill>
                <a:cs typeface="+mj-cs"/>
              </a:rPr>
            </a:br>
            <a:r>
              <a:rPr lang="ar-EG" sz="3200" b="1" dirty="0">
                <a:solidFill>
                  <a:srgbClr val="C00000"/>
                </a:solidFill>
                <a:cs typeface="+mj-cs"/>
              </a:rPr>
              <a:t>عادل السيد مبارك</a:t>
            </a:r>
          </a:p>
          <a:p>
            <a:pPr algn="ctr"/>
            <a:br>
              <a:rPr lang="ar-EG" sz="2000" dirty="0">
                <a:cs typeface="+mj-cs"/>
              </a:rPr>
            </a:br>
            <a:r>
              <a:rPr lang="ar-EG" sz="3600" dirty="0">
                <a:cs typeface="+mj-cs"/>
              </a:rPr>
              <a:t>رئيس جامعة المنوفية</a:t>
            </a:r>
            <a:r>
              <a:rPr lang="ar-EG" sz="2800" dirty="0">
                <a:cs typeface="+mj-cs"/>
              </a:rPr>
              <a:t> </a:t>
            </a:r>
            <a:endParaRPr lang="en-US" sz="2800" dirty="0">
              <a:cs typeface="+mj-cs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41" y="2174137"/>
            <a:ext cx="2678699" cy="348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242472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t="15350" b="300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7197918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t="9051" b="101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6336595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E3CCA7-2637-412E-B180-3028F817E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219200"/>
            <a:ext cx="5843100" cy="1546500"/>
          </a:xfrm>
        </p:spPr>
        <p:txBody>
          <a:bodyPr>
            <a:normAutofit fontScale="90000"/>
          </a:bodyPr>
          <a:lstStyle/>
          <a:p>
            <a:br>
              <a:rPr lang="ar-EG" b="1" dirty="0"/>
            </a:br>
            <a:br>
              <a:rPr lang="ar-EG" b="1" dirty="0"/>
            </a:br>
            <a:br>
              <a:rPr lang="ar-EG" b="1" dirty="0"/>
            </a:br>
            <a:br>
              <a:rPr lang="ar-EG" b="1" dirty="0"/>
            </a:br>
            <a:r>
              <a:rPr lang="ar-EG" b="1" dirty="0"/>
              <a:t> 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82AE3F4-809C-4F61-97DF-DB6CF2A82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3276600"/>
            <a:ext cx="5843100" cy="2133075"/>
          </a:xfrm>
        </p:spPr>
        <p:txBody>
          <a:bodyPr>
            <a:normAutofit/>
          </a:bodyPr>
          <a:lstStyle/>
          <a:p>
            <a:pPr rtl="1"/>
            <a:r>
              <a:rPr lang="ar-EG" b="1" dirty="0">
                <a:solidFill>
                  <a:schemeClr val="tx1"/>
                </a:solidFill>
              </a:rPr>
              <a:t> </a:t>
            </a:r>
          </a:p>
          <a:p>
            <a:pPr rtl="1"/>
            <a:r>
              <a:rPr lang="ar-EG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EBD86CE-E1FC-47AC-B52C-2BE18393A0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62</a:t>
            </a:fld>
            <a:endParaRPr lang="en"/>
          </a:p>
        </p:txBody>
      </p:sp>
      <p:sp>
        <p:nvSpPr>
          <p:cNvPr id="5" name="Rectangle 4"/>
          <p:cNvSpPr/>
          <p:nvPr/>
        </p:nvSpPr>
        <p:spPr>
          <a:xfrm>
            <a:off x="400777" y="1793092"/>
            <a:ext cx="8305934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EG" sz="3200" b="1" dirty="0"/>
              <a:t>التعاون مع كلية التمريض </a:t>
            </a:r>
          </a:p>
          <a:p>
            <a:pPr algn="ctr" rtl="1"/>
            <a:r>
              <a:rPr lang="ar-EG" sz="3200" b="1" dirty="0"/>
              <a:t>في حملة للكشف المبكر عن سرطان الثدي </a:t>
            </a:r>
          </a:p>
          <a:p>
            <a:pPr algn="ctr" rtl="1"/>
            <a:r>
              <a:rPr lang="ar-EG" sz="3200" b="1" dirty="0"/>
              <a:t>تماشيا مع المبادرة الرئاسية </a:t>
            </a:r>
            <a:br>
              <a:rPr lang="ar-EG" sz="3200" b="1" dirty="0"/>
            </a:br>
            <a:r>
              <a:rPr lang="ar-EG" sz="3200" b="1" dirty="0"/>
              <a:t>للحفاظ علي صحة المرأة </a:t>
            </a:r>
          </a:p>
          <a:p>
            <a:pPr algn="ctr" rtl="1"/>
            <a:r>
              <a:rPr lang="ar-EG" sz="3200" b="1" dirty="0"/>
              <a:t>تحت عنوان </a:t>
            </a:r>
          </a:p>
          <a:p>
            <a:pPr algn="ctr" rtl="1"/>
            <a:r>
              <a:rPr lang="ar-EG" sz="3200" b="1" dirty="0"/>
              <a:t>”بيئة أمنة تساوي حياة” </a:t>
            </a:r>
            <a:endParaRPr lang="ar-EG" sz="3200" dirty="0"/>
          </a:p>
        </p:txBody>
      </p:sp>
    </p:spTree>
    <p:extLst>
      <p:ext uri="{BB962C8B-B14F-4D97-AF65-F5344CB8AC3E}">
        <p14:creationId xmlns:p14="http://schemas.microsoft.com/office/powerpoint/2010/main" val="964153546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r="1377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4911780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لا يتوفر وصف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3214911"/>
      </p:ext>
    </p:extLst>
  </p:cSld>
  <p:clrMapOvr>
    <a:masterClrMapping/>
  </p:clrMapOvr>
  <p:transition spd="slow">
    <p:fade thruBlk="1"/>
    <p:sndAc>
      <p:stSnd>
        <p:snd r:embed="rId3" name="voltage.wav"/>
      </p:stSnd>
    </p:sndAc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لا يتوفر وصف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8768621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66</a:t>
            </a:fld>
            <a:endParaRPr lang="en"/>
          </a:p>
        </p:txBody>
      </p:sp>
      <p:pic>
        <p:nvPicPr>
          <p:cNvPr id="227330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t="1745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ADD1434-B0F9-4B83-921B-8C32780532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67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2427115" y="914400"/>
            <a:ext cx="34920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dirty="0"/>
              <a:t>اليوم الرابع </a:t>
            </a:r>
          </a:p>
          <a:p>
            <a:pPr algn="ctr" rtl="1"/>
            <a:r>
              <a:rPr lang="ar-EG" sz="3200" b="1" dirty="0"/>
              <a:t>10 / 11 /2021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1600" y="3607856"/>
            <a:ext cx="6867091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EG" b="1" dirty="0"/>
              <a:t>التعاون مع كلية العلوم بعنوان ” استخدام مفهوم التحويلية في </a:t>
            </a:r>
            <a:r>
              <a:rPr lang="ar-EG" b="1" dirty="0" err="1"/>
              <a:t>انتاج</a:t>
            </a:r>
            <a:r>
              <a:rPr lang="ar-EG" b="1" dirty="0"/>
              <a:t> ملابس نسائية تحقيق الاستدامة  وورشة عمل في </a:t>
            </a:r>
            <a:r>
              <a:rPr lang="ar-EG" b="1" dirty="0" err="1"/>
              <a:t>الاشغال</a:t>
            </a:r>
            <a:r>
              <a:rPr lang="ar-EG" b="1" dirty="0"/>
              <a:t> الفينة بحضور </a:t>
            </a:r>
            <a:r>
              <a:rPr lang="en-US" b="1" dirty="0"/>
              <a:t> </a:t>
            </a:r>
            <a:r>
              <a:rPr lang="ar-EG" b="1" dirty="0"/>
              <a:t>،، </a:t>
            </a:r>
            <a:r>
              <a:rPr lang="ar-EG" b="1" dirty="0" err="1"/>
              <a:t>أ</a:t>
            </a:r>
            <a:r>
              <a:rPr lang="ar-EG" b="1" dirty="0"/>
              <a:t>.د/ رحاب الفيشاوي ،، </a:t>
            </a:r>
            <a:r>
              <a:rPr lang="ar-EG" b="1" dirty="0" err="1"/>
              <a:t>د</a:t>
            </a:r>
            <a:r>
              <a:rPr lang="ar-EG" b="1" dirty="0"/>
              <a:t>/ </a:t>
            </a:r>
            <a:r>
              <a:rPr lang="ar-EG" b="1" dirty="0" err="1"/>
              <a:t>ايناس</a:t>
            </a:r>
            <a:r>
              <a:rPr lang="ar-EG" b="1" dirty="0"/>
              <a:t> موسي  ،، </a:t>
            </a:r>
            <a:r>
              <a:rPr lang="ar-EG" b="1" dirty="0" err="1"/>
              <a:t>د</a:t>
            </a:r>
            <a:r>
              <a:rPr lang="ar-EG" b="1" dirty="0"/>
              <a:t>/ بوسي حمدي</a:t>
            </a:r>
            <a:r>
              <a:rPr lang="en-US" b="1" dirty="0"/>
              <a:t>  </a:t>
            </a:r>
            <a:r>
              <a:rPr lang="ar-EG" b="1" dirty="0"/>
              <a:t>كلا : </a:t>
            </a:r>
            <a:r>
              <a:rPr lang="ar-EG" b="1" dirty="0" err="1"/>
              <a:t>أ</a:t>
            </a:r>
            <a:r>
              <a:rPr lang="ar-EG" b="1" dirty="0"/>
              <a:t>.د / رانيا هيكل </a:t>
            </a:r>
          </a:p>
          <a:p>
            <a:pPr algn="r"/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4212176297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r="1928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3164006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لا يتوفر وصف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6164967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9144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dirty="0">
                <a:latin typeface="Andalus" panose="02020603050405020304" pitchFamily="18" charset="-78"/>
                <a:cs typeface="Andalus" panose="02020603050405020304" pitchFamily="18" charset="-78"/>
              </a:rPr>
              <a:t>تحت رعاية</a:t>
            </a:r>
            <a:endParaRPr lang="en-US" sz="44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Google Shape;359;p57"/>
          <p:cNvSpPr/>
          <p:nvPr/>
        </p:nvSpPr>
        <p:spPr>
          <a:xfrm>
            <a:off x="914400" y="1719282"/>
            <a:ext cx="3086761" cy="4365459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60;p57"/>
          <p:cNvSpPr/>
          <p:nvPr/>
        </p:nvSpPr>
        <p:spPr>
          <a:xfrm>
            <a:off x="1119041" y="2116264"/>
            <a:ext cx="2678700" cy="35781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</a:rPr>
              <a:t>Place your screenshot here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5800" y="1904766"/>
            <a:ext cx="37338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dirty="0">
                <a:cs typeface="+mj-cs"/>
              </a:rPr>
              <a:t>السيد الاستاذ الدكتور</a:t>
            </a:r>
          </a:p>
          <a:p>
            <a:pPr algn="ctr"/>
            <a:r>
              <a:rPr lang="ar-EG" sz="3600" b="1" dirty="0">
                <a:solidFill>
                  <a:srgbClr val="C00000"/>
                </a:solidFill>
                <a:cs typeface="+mj-cs"/>
              </a:rPr>
              <a:t>عبد الرحمن </a:t>
            </a:r>
            <a:r>
              <a:rPr lang="ar-EG" sz="3600" b="1" dirty="0" err="1">
                <a:solidFill>
                  <a:srgbClr val="C00000"/>
                </a:solidFill>
                <a:cs typeface="+mj-cs"/>
              </a:rPr>
              <a:t>الباجورى</a:t>
            </a:r>
            <a:endParaRPr lang="ar-EG" sz="8800" b="1" dirty="0">
              <a:solidFill>
                <a:srgbClr val="C00000"/>
              </a:solidFill>
              <a:cs typeface="+mj-cs"/>
            </a:endParaRPr>
          </a:p>
          <a:p>
            <a:pPr algn="ctr"/>
            <a:r>
              <a:rPr lang="ar-EG" sz="3200" dirty="0">
                <a:cs typeface="+mj-cs"/>
              </a:rPr>
              <a:t> مستشار رئيس جامعة المنوفية</a:t>
            </a:r>
            <a:r>
              <a:rPr lang="ar-EG" sz="2400" dirty="0">
                <a:cs typeface="+mj-cs"/>
              </a:rPr>
              <a:t> </a:t>
            </a:r>
          </a:p>
          <a:p>
            <a:pPr algn="ctr"/>
            <a:r>
              <a:rPr lang="ar-EG" sz="2400" dirty="0">
                <a:cs typeface="+mj-cs"/>
              </a:rPr>
              <a:t>لشئون خدمة المجتمع وتنمية البيئة</a:t>
            </a:r>
            <a:endParaRPr lang="en-US" sz="2400" dirty="0">
              <a:cs typeface="+mj-cs"/>
            </a:endParaRPr>
          </a:p>
        </p:txBody>
      </p:sp>
      <p:pic>
        <p:nvPicPr>
          <p:cNvPr id="2050" name="Picture 2" descr="E:\ديسك 18-10-2020\cv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12" y="2057400"/>
            <a:ext cx="2759957" cy="352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358845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لا يتوفر وصف."/>
          <p:cNvPicPr>
            <a:picLocks noChangeAspect="1" noChangeArrowheads="1"/>
          </p:cNvPicPr>
          <p:nvPr/>
        </p:nvPicPr>
        <p:blipFill rotWithShape="1">
          <a:blip r:embed="rId4"/>
          <a:srcRect t="22341" b="258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1781915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71</a:t>
            </a:fld>
            <a:endParaRPr lang="en"/>
          </a:p>
        </p:txBody>
      </p:sp>
      <p:pic>
        <p:nvPicPr>
          <p:cNvPr id="229378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r="2322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l="15966" t="19305" r="21142" b="24818"/>
          <a:stretch/>
        </p:blipFill>
        <p:spPr bwMode="auto">
          <a:xfrm>
            <a:off x="0" y="0"/>
            <a:ext cx="913724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76C3181-C5AA-4F95-B37B-7472B8B33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472" y="2071678"/>
            <a:ext cx="7962928" cy="4024322"/>
          </a:xfrm>
        </p:spPr>
        <p:txBody>
          <a:bodyPr>
            <a:normAutofit/>
          </a:bodyPr>
          <a:lstStyle/>
          <a:p>
            <a:pPr marL="0" lvl="0" indent="0" algn="just" rtl="1">
              <a:spcBef>
                <a:spcPts val="600"/>
              </a:spcBef>
            </a:pPr>
            <a:r>
              <a:rPr lang="ar-EG" sz="2500" b="1" dirty="0">
                <a:solidFill>
                  <a:srgbClr val="C00000"/>
                </a:solidFill>
                <a:latin typeface="Shadows Into Light"/>
                <a:ea typeface="Shadows Into Light"/>
                <a:sym typeface="Shadows Into Light"/>
              </a:rPr>
              <a:t>الندوة الأولى: (</a:t>
            </a:r>
            <a:r>
              <a:rPr lang="ar-EG" sz="2500" b="1" dirty="0" err="1">
                <a:solidFill>
                  <a:srgbClr val="C00000"/>
                </a:solidFill>
                <a:latin typeface="Shadows Into Light"/>
                <a:ea typeface="Shadows Into Light"/>
                <a:sym typeface="Shadows Into Light"/>
              </a:rPr>
              <a:t>ادارة</a:t>
            </a:r>
            <a:r>
              <a:rPr lang="ar-EG" sz="2500" b="1" dirty="0">
                <a:solidFill>
                  <a:srgbClr val="C00000"/>
                </a:solidFill>
                <a:latin typeface="Shadows Into Light"/>
                <a:ea typeface="Shadows Into Light"/>
                <a:sym typeface="Shadows Into Light"/>
              </a:rPr>
              <a:t> الخلافات في ظل انتشار العنف الأسري)</a:t>
            </a:r>
          </a:p>
          <a:p>
            <a:pPr marL="0" indent="0" algn="just" rtl="1"/>
            <a:r>
              <a:rPr lang="ar-EG" sz="2500" b="1" dirty="0">
                <a:solidFill>
                  <a:srgbClr val="C00000"/>
                </a:solidFill>
                <a:latin typeface="Shadows Into Light"/>
                <a:ea typeface="Shadows Into Light"/>
                <a:sym typeface="Shadows Into Light"/>
              </a:rPr>
              <a:t> الندوة الثانية: (</a:t>
            </a:r>
            <a:r>
              <a:rPr lang="ar-EG" sz="2500" b="1" dirty="0">
                <a:solidFill>
                  <a:srgbClr val="C00000"/>
                </a:solidFill>
                <a:latin typeface="Shadows Into Light"/>
                <a:ea typeface="Shadows Into Light"/>
              </a:rPr>
              <a:t>كيف تعد نفسك للعمل في رياض </a:t>
            </a:r>
            <a:r>
              <a:rPr lang="ar-EG" sz="2500" b="1" dirty="0" err="1">
                <a:solidFill>
                  <a:srgbClr val="C00000"/>
                </a:solidFill>
                <a:latin typeface="Shadows Into Light"/>
                <a:ea typeface="Shadows Into Light"/>
              </a:rPr>
              <a:t>الاطفال</a:t>
            </a:r>
            <a:r>
              <a:rPr lang="ar-EG" sz="2500" b="1" dirty="0">
                <a:solidFill>
                  <a:srgbClr val="C00000"/>
                </a:solidFill>
                <a:latin typeface="Shadows Into Light"/>
                <a:ea typeface="Shadows Into Light"/>
                <a:sym typeface="Shadows Into Light"/>
              </a:rPr>
              <a:t>)</a:t>
            </a:r>
          </a:p>
          <a:p>
            <a:pPr marL="0" indent="0" algn="just" rtl="1"/>
            <a:r>
              <a:rPr lang="ar-EG" sz="2500" b="1" dirty="0">
                <a:solidFill>
                  <a:srgbClr val="C00000"/>
                </a:solidFill>
                <a:latin typeface="Shadows Into Light"/>
                <a:ea typeface="Shadows Into Light"/>
                <a:sym typeface="Shadows Into Light"/>
              </a:rPr>
              <a:t> </a:t>
            </a:r>
            <a:r>
              <a:rPr lang="ar-EG" sz="2500" b="1" dirty="0" err="1">
                <a:solidFill>
                  <a:srgbClr val="C00000"/>
                </a:solidFill>
                <a:latin typeface="Shadows Into Light"/>
                <a:ea typeface="Shadows Into Light"/>
                <a:sym typeface="Shadows Into Light"/>
              </a:rPr>
              <a:t>الندوةالثالثة</a:t>
            </a:r>
            <a:r>
              <a:rPr lang="ar-EG" sz="2500" b="1" dirty="0">
                <a:solidFill>
                  <a:srgbClr val="C00000"/>
                </a:solidFill>
                <a:latin typeface="Shadows Into Light"/>
                <a:ea typeface="Shadows Into Light"/>
                <a:sym typeface="Shadows Into Light"/>
              </a:rPr>
              <a:t>: (</a:t>
            </a:r>
            <a:r>
              <a:rPr lang="ar-EG" sz="2500" b="1" dirty="0" err="1">
                <a:solidFill>
                  <a:srgbClr val="C00000"/>
                </a:solidFill>
                <a:latin typeface="Shadows Into Light"/>
                <a:ea typeface="Shadows Into Light"/>
                <a:sym typeface="Shadows Into Light"/>
              </a:rPr>
              <a:t>الادارة</a:t>
            </a:r>
            <a:r>
              <a:rPr lang="ar-EG" sz="2500" b="1" dirty="0">
                <a:solidFill>
                  <a:srgbClr val="C00000"/>
                </a:solidFill>
                <a:latin typeface="Shadows Into Light"/>
                <a:ea typeface="Shadows Into Light"/>
                <a:sym typeface="Shadows Into Light"/>
              </a:rPr>
              <a:t> الفعالة للوقت)</a:t>
            </a:r>
          </a:p>
          <a:p>
            <a:pPr marL="0" indent="0" algn="just" rtl="1">
              <a:spcBef>
                <a:spcPts val="600"/>
              </a:spcBef>
            </a:pPr>
            <a:r>
              <a:rPr lang="ar-EG" sz="2500" b="1" dirty="0">
                <a:solidFill>
                  <a:srgbClr val="C00000"/>
                </a:solidFill>
                <a:latin typeface="Shadows Into Light"/>
                <a:ea typeface="Shadows Into Light"/>
                <a:sym typeface="Shadows Into Light"/>
              </a:rPr>
              <a:t> الندوة الرابعة: (</a:t>
            </a:r>
            <a:r>
              <a:rPr lang="ar-EG" sz="2500" b="1" dirty="0" err="1">
                <a:solidFill>
                  <a:srgbClr val="C00000"/>
                </a:solidFill>
                <a:latin typeface="Shadows Into Light"/>
                <a:ea typeface="Shadows Into Light"/>
              </a:rPr>
              <a:t>الاغذية</a:t>
            </a:r>
            <a:r>
              <a:rPr lang="ar-EG" sz="2500" b="1" dirty="0">
                <a:solidFill>
                  <a:srgbClr val="C00000"/>
                </a:solidFill>
                <a:latin typeface="Shadows Into Light"/>
                <a:ea typeface="Shadows Into Light"/>
              </a:rPr>
              <a:t> والتحصيل </a:t>
            </a:r>
            <a:r>
              <a:rPr lang="ar-EG" sz="2500" b="1" dirty="0">
                <a:solidFill>
                  <a:srgbClr val="C00000"/>
                </a:solidFill>
                <a:latin typeface="Shadows Into Light"/>
                <a:ea typeface="Shadows Into Light"/>
                <a:sym typeface="Shadows Into Light"/>
              </a:rPr>
              <a:t>الدراسي)</a:t>
            </a:r>
          </a:p>
          <a:p>
            <a:pPr marL="0" indent="0" algn="just" rtl="1">
              <a:spcBef>
                <a:spcPts val="600"/>
              </a:spcBef>
            </a:pPr>
            <a:r>
              <a:rPr lang="ar-EG" sz="2500" b="1" dirty="0">
                <a:solidFill>
                  <a:srgbClr val="C00000"/>
                </a:solidFill>
                <a:latin typeface="Shadows Into Light"/>
                <a:ea typeface="Shadows Into Light"/>
                <a:sym typeface="Shadows Into Light"/>
              </a:rPr>
              <a:t>الندوة الخامسة : حمية </a:t>
            </a:r>
            <a:r>
              <a:rPr lang="ar-EG" sz="2500" b="1" dirty="0" err="1">
                <a:solidFill>
                  <a:srgbClr val="C00000"/>
                </a:solidFill>
                <a:latin typeface="Shadows Into Light"/>
                <a:ea typeface="Shadows Into Light"/>
                <a:sym typeface="Shadows Into Light"/>
              </a:rPr>
              <a:t>الكيتو</a:t>
            </a:r>
            <a:r>
              <a:rPr lang="ar-EG" sz="2500" b="1" dirty="0">
                <a:solidFill>
                  <a:srgbClr val="C00000"/>
                </a:solidFill>
                <a:latin typeface="Shadows Into Light"/>
                <a:ea typeface="Shadows Into Light"/>
                <a:sym typeface="Shadows Into Light"/>
              </a:rPr>
              <a:t> </a:t>
            </a:r>
          </a:p>
          <a:p>
            <a:pPr marL="0" indent="0" algn="just" rtl="1">
              <a:spcBef>
                <a:spcPts val="600"/>
              </a:spcBef>
            </a:pPr>
            <a:r>
              <a:rPr lang="ar-EG" sz="2500" b="1" dirty="0">
                <a:solidFill>
                  <a:srgbClr val="C00000"/>
                </a:solidFill>
                <a:latin typeface="Shadows Into Light"/>
                <a:ea typeface="Shadows Into Light"/>
                <a:sym typeface="Shadows Into Light"/>
              </a:rPr>
              <a:t>الندوة السادسة: مبادئ سلامة الغذاء (الهاسب) نحو غذاء أمن)</a:t>
            </a:r>
            <a:endParaRPr lang="en-US" sz="2500" b="1" dirty="0">
              <a:solidFill>
                <a:srgbClr val="C00000"/>
              </a:solidFill>
              <a:latin typeface="Shadows Into Light"/>
              <a:ea typeface="Shadows Into Light"/>
              <a:sym typeface="Shadows Into Light"/>
            </a:endParaRPr>
          </a:p>
          <a:p>
            <a:pPr algn="just" rtl="1"/>
            <a:endParaRPr lang="ar-EG" sz="25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9792" y="836712"/>
            <a:ext cx="335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2400" b="1" dirty="0"/>
              <a:t>اليوم الرابع </a:t>
            </a:r>
          </a:p>
          <a:p>
            <a:pPr algn="ctr" rtl="1"/>
            <a:r>
              <a:rPr lang="ar-EG" sz="2400" b="1" dirty="0"/>
              <a:t>10 / 11 /2021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20368233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 txBox="1">
            <a:spLocks noGrp="1"/>
          </p:cNvSpPr>
          <p:nvPr>
            <p:ph type="ctrTitle"/>
          </p:nvPr>
        </p:nvSpPr>
        <p:spPr>
          <a:xfrm>
            <a:off x="702699" y="1340768"/>
            <a:ext cx="7257078" cy="230851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ar-EG" b="1" dirty="0"/>
              <a:t>الندوة الاولي </a:t>
            </a:r>
            <a:br>
              <a:rPr lang="ar-EG" b="1" dirty="0"/>
            </a:br>
            <a:r>
              <a:rPr lang="ar-EG" b="1" dirty="0"/>
              <a:t> </a:t>
            </a:r>
            <a:r>
              <a:rPr lang="ar-EG" b="1" dirty="0" err="1">
                <a:solidFill>
                  <a:srgbClr val="C00000"/>
                </a:solidFill>
                <a:latin typeface="Shadows Into Light"/>
                <a:ea typeface="Shadows Into Light"/>
                <a:sym typeface="Shadows Into Light"/>
              </a:rPr>
              <a:t>ادارة</a:t>
            </a:r>
            <a:r>
              <a:rPr lang="ar-EG" b="1" dirty="0">
                <a:solidFill>
                  <a:srgbClr val="C00000"/>
                </a:solidFill>
                <a:latin typeface="Shadows Into Light"/>
                <a:ea typeface="Shadows Into Light"/>
                <a:sym typeface="Shadows Into Light"/>
              </a:rPr>
              <a:t> الخلافات في ظل انتشار العنف الأسري </a:t>
            </a:r>
            <a:endParaRPr b="1" dirty="0"/>
          </a:p>
        </p:txBody>
      </p:sp>
      <p:sp>
        <p:nvSpPr>
          <p:cNvPr id="167" name="Google Shape;167;p38"/>
          <p:cNvSpPr txBox="1">
            <a:spLocks noGrp="1"/>
          </p:cNvSpPr>
          <p:nvPr>
            <p:ph type="subTitle" idx="1"/>
          </p:nvPr>
        </p:nvSpPr>
        <p:spPr>
          <a:xfrm>
            <a:off x="179992" y="4365104"/>
            <a:ext cx="43200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ar-EG" b="1" dirty="0">
                <a:solidFill>
                  <a:srgbClr val="C00000"/>
                </a:solidFill>
                <a:cs typeface="+mj-cs"/>
              </a:rPr>
              <a:t>د/ </a:t>
            </a:r>
            <a:r>
              <a:rPr lang="ar-EG" b="1" dirty="0" err="1">
                <a:solidFill>
                  <a:srgbClr val="C00000"/>
                </a:solidFill>
                <a:cs typeface="+mj-cs"/>
              </a:rPr>
              <a:t>ايمان</a:t>
            </a:r>
            <a:r>
              <a:rPr lang="ar-EG" b="1" dirty="0">
                <a:solidFill>
                  <a:srgbClr val="C00000"/>
                </a:solidFill>
                <a:cs typeface="+mj-cs"/>
              </a:rPr>
              <a:t> قطب </a:t>
            </a:r>
          </a:p>
          <a:p>
            <a:pPr marL="0" lvl="0" indent="0" rtl="1"/>
            <a:r>
              <a:rPr lang="ar-EG" b="1" dirty="0">
                <a:solidFill>
                  <a:srgbClr val="C00000"/>
                </a:solidFill>
                <a:cs typeface="+mj-cs"/>
              </a:rPr>
              <a:t>مدرس بقسم إدارة المنزل والمؤسسات </a:t>
            </a:r>
            <a:endParaRPr b="1" dirty="0">
              <a:solidFill>
                <a:srgbClr val="C00000"/>
              </a:solidFill>
              <a:cs typeface="+mj-cs"/>
            </a:endParaRPr>
          </a:p>
        </p:txBody>
      </p:sp>
      <p:sp>
        <p:nvSpPr>
          <p:cNvPr id="5" name="Google Shape;167;p38">
            <a:extLst>
              <a:ext uri="{FF2B5EF4-FFF2-40B4-BE49-F238E27FC236}">
                <a16:creationId xmlns:a16="http://schemas.microsoft.com/office/drawing/2014/main" id="{5CA8B0A8-4A11-46B1-B13B-320F55573423}"/>
              </a:ext>
            </a:extLst>
          </p:cNvPr>
          <p:cNvSpPr txBox="1">
            <a:spLocks/>
          </p:cNvSpPr>
          <p:nvPr/>
        </p:nvSpPr>
        <p:spPr>
          <a:xfrm>
            <a:off x="4644008" y="4365104"/>
            <a:ext cx="4320000" cy="1600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lvl="0" indent="-27432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2400"/>
              <a:buFont typeface="Wingdings 2" pitchFamily="18" charset="2"/>
              <a:buNone/>
              <a:defRPr sz="24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1pPr>
            <a:lvl2pPr marL="640080" lvl="1" indent="-27432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2pPr>
            <a:lvl3pPr marL="914400" lvl="2" indent="-2286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3pPr>
            <a:lvl4pPr marL="1124712" lvl="3" indent="-2286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4pPr>
            <a:lvl5pPr marL="1325880" lvl="4" indent="-2286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 baseline="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5pPr>
            <a:lvl6pPr marL="1517904" lvl="5" indent="-2286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6pPr>
            <a:lvl7pPr marL="1719072" lvl="6" indent="-2286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7pPr>
            <a:lvl8pPr marL="1920240" lvl="7" indent="-2286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8pPr>
            <a:lvl9pPr marL="2121408" lvl="8" indent="-228600" algn="ctr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979CB8"/>
              </a:buClr>
              <a:buSzPts val="3000"/>
              <a:buFont typeface="Wingdings 2" pitchFamily="18" charset="2"/>
              <a:buNone/>
              <a:defRPr sz="3000" kern="1200">
                <a:solidFill>
                  <a:srgbClr val="979CB8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/>
            <a:r>
              <a:rPr lang="ar-EG" b="1" dirty="0">
                <a:solidFill>
                  <a:srgbClr val="C00000"/>
                </a:solidFill>
                <a:cs typeface="+mj-cs"/>
              </a:rPr>
              <a:t>د/ سارة عبد الكريم</a:t>
            </a:r>
          </a:p>
          <a:p>
            <a:pPr marL="0" indent="0" rtl="1"/>
            <a:r>
              <a:rPr lang="ar-EG" b="1" dirty="0">
                <a:solidFill>
                  <a:srgbClr val="C00000"/>
                </a:solidFill>
                <a:cs typeface="+mj-cs"/>
              </a:rPr>
              <a:t>مدرس بقسم إدارة المنزل والمؤسسات </a:t>
            </a:r>
          </a:p>
        </p:txBody>
      </p:sp>
    </p:spTree>
    <p:extLst>
      <p:ext uri="{BB962C8B-B14F-4D97-AF65-F5344CB8AC3E}">
        <p14:creationId xmlns:p14="http://schemas.microsoft.com/office/powerpoint/2010/main" val="3939453888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لا يتوفر وصف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7119331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t="14300" b="113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8860632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t="5060" b="2683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9449479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31B7B9-2467-4865-9378-6B01018F7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764" y="1600200"/>
            <a:ext cx="7954373" cy="2309810"/>
          </a:xfrm>
        </p:spPr>
        <p:txBody>
          <a:bodyPr>
            <a:normAutofit fontScale="90000"/>
          </a:bodyPr>
          <a:lstStyle/>
          <a:p>
            <a:pPr rtl="1"/>
            <a:r>
              <a:rPr lang="ar-EG" b="1" dirty="0"/>
              <a:t>الندوة الثانية </a:t>
            </a:r>
            <a:br>
              <a:rPr lang="ar-EG" b="1" dirty="0"/>
            </a:br>
            <a:r>
              <a:rPr lang="ar-EG" b="1" dirty="0"/>
              <a:t>«كيف تعد نفسك للعمل في رياض </a:t>
            </a:r>
            <a:r>
              <a:rPr lang="ar-EG" b="1" dirty="0" err="1"/>
              <a:t>الاطفال</a:t>
            </a:r>
            <a:r>
              <a:rPr lang="ar-EG" b="1" dirty="0"/>
              <a:t>"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E463CC-7035-4F2A-BDC4-00CCB18486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4362181"/>
            <a:ext cx="5843100" cy="1371075"/>
          </a:xfrm>
        </p:spPr>
        <p:txBody>
          <a:bodyPr>
            <a:noAutofit/>
          </a:bodyPr>
          <a:lstStyle/>
          <a:p>
            <a:r>
              <a:rPr lang="ar-EG" sz="2800" b="1" dirty="0">
                <a:solidFill>
                  <a:srgbClr val="C00000"/>
                </a:solidFill>
              </a:rPr>
              <a:t> أ.د/  مني محمد صقر</a:t>
            </a:r>
          </a:p>
          <a:p>
            <a:r>
              <a:rPr lang="ar-EG" sz="2800" b="1" dirty="0">
                <a:solidFill>
                  <a:srgbClr val="C00000"/>
                </a:solidFill>
              </a:rPr>
              <a:t> أستاذ مساعد بقسم إدارة المنزل والمؤسسات </a:t>
            </a:r>
          </a:p>
          <a:p>
            <a:endParaRPr lang="ar-EG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16907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A36CC2D-043F-4ACB-9C00-C0F78B9462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79</a:t>
            </a:fld>
            <a:endParaRPr lang="en"/>
          </a:p>
        </p:txBody>
      </p:sp>
      <p:pic>
        <p:nvPicPr>
          <p:cNvPr id="39938" name="Picture 2" descr="لا يتوفر وصف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4592950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914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000" dirty="0">
                <a:latin typeface="Andalus" panose="02020603050405020304" pitchFamily="18" charset="-78"/>
                <a:cs typeface="Andalus" panose="02020603050405020304" pitchFamily="18" charset="-78"/>
              </a:rPr>
              <a:t>تحت رعاية</a:t>
            </a:r>
            <a:endParaRPr lang="en-US" sz="40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Google Shape;359;p57"/>
          <p:cNvSpPr/>
          <p:nvPr/>
        </p:nvSpPr>
        <p:spPr>
          <a:xfrm>
            <a:off x="914400" y="1719282"/>
            <a:ext cx="3086761" cy="4365459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60;p57"/>
          <p:cNvSpPr/>
          <p:nvPr/>
        </p:nvSpPr>
        <p:spPr>
          <a:xfrm>
            <a:off x="1119041" y="2116264"/>
            <a:ext cx="2678700" cy="35781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</a:rPr>
              <a:t>Place your screenshot here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5800" y="2362200"/>
            <a:ext cx="3733800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dirty="0">
                <a:cs typeface="+mj-cs"/>
              </a:rPr>
              <a:t>السيد الاستاذ الدكتور</a:t>
            </a:r>
          </a:p>
          <a:p>
            <a:pPr algn="ctr"/>
            <a:r>
              <a:rPr lang="ar-EG" sz="1050" b="1" dirty="0">
                <a:solidFill>
                  <a:srgbClr val="C00000"/>
                </a:solidFill>
                <a:cs typeface="+mj-cs"/>
              </a:rPr>
              <a:t> </a:t>
            </a:r>
            <a:br>
              <a:rPr lang="ar-EG" sz="3200" b="1" dirty="0">
                <a:solidFill>
                  <a:srgbClr val="C00000"/>
                </a:solidFill>
                <a:cs typeface="+mj-cs"/>
              </a:rPr>
            </a:br>
            <a:r>
              <a:rPr lang="ar-EG" sz="3200" b="1" dirty="0">
                <a:solidFill>
                  <a:srgbClr val="C00000"/>
                </a:solidFill>
                <a:cs typeface="+mj-cs"/>
              </a:rPr>
              <a:t>شريف صبري رجب</a:t>
            </a:r>
          </a:p>
          <a:p>
            <a:pPr algn="ctr"/>
            <a:br>
              <a:rPr lang="ar-EG" sz="1800" dirty="0">
                <a:cs typeface="+mj-cs"/>
              </a:rPr>
            </a:br>
            <a:r>
              <a:rPr lang="ar-EG" sz="3200" dirty="0">
                <a:cs typeface="+mj-cs"/>
              </a:rPr>
              <a:t>عميد الكلية</a:t>
            </a:r>
            <a:endParaRPr lang="en-US" sz="2400" dirty="0"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1528" r="1548"/>
          <a:stretch/>
        </p:blipFill>
        <p:spPr bwMode="auto">
          <a:xfrm>
            <a:off x="1128566" y="2116265"/>
            <a:ext cx="2678700" cy="3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514419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16F236D-4346-4AA0-9DEE-4BF2097AD1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80</a:t>
            </a:fld>
            <a:endParaRPr lang="en"/>
          </a:p>
        </p:txBody>
      </p:sp>
      <p:pic>
        <p:nvPicPr>
          <p:cNvPr id="38914" name="Picture 2" descr="لا يتوفر وصف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0801388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81</a:t>
            </a:fld>
            <a:endParaRPr/>
          </a:p>
        </p:txBody>
      </p:sp>
      <p:pic>
        <p:nvPicPr>
          <p:cNvPr id="37890" name="Picture 2" descr="لا يتوفر وصف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9453888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95400" y="1268760"/>
            <a:ext cx="6592887" cy="1771414"/>
          </a:xfrm>
        </p:spPr>
        <p:txBody>
          <a:bodyPr>
            <a:normAutofit fontScale="90000"/>
          </a:bodyPr>
          <a:lstStyle/>
          <a:p>
            <a:pPr algn="ctr"/>
            <a:r>
              <a:rPr lang="ar-EG" sz="5400" b="1" dirty="0"/>
              <a:t>الندوة الثالثة </a:t>
            </a:r>
            <a:br>
              <a:rPr lang="ar-EG" sz="5400" b="1" dirty="0"/>
            </a:br>
            <a:r>
              <a:rPr lang="ar-EG" sz="5400" b="1" dirty="0"/>
              <a:t>  الإدارة الفعالة للوقت</a:t>
            </a:r>
            <a:endParaRPr lang="en-US" sz="5400" b="1" dirty="0"/>
          </a:p>
        </p:txBody>
      </p:sp>
      <p:sp>
        <p:nvSpPr>
          <p:cNvPr id="4" name="Rectangle 3"/>
          <p:cNvSpPr/>
          <p:nvPr/>
        </p:nvSpPr>
        <p:spPr>
          <a:xfrm>
            <a:off x="1571374" y="4005064"/>
            <a:ext cx="6040938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EG" sz="2400" b="1" dirty="0"/>
              <a:t> </a:t>
            </a:r>
            <a:r>
              <a:rPr lang="ar-EG" sz="2400" b="1" dirty="0">
                <a:solidFill>
                  <a:srgbClr val="C00000"/>
                </a:solidFill>
              </a:rPr>
              <a:t>د/ هالة صبري  </a:t>
            </a:r>
          </a:p>
          <a:p>
            <a:pPr algn="ctr"/>
            <a:r>
              <a:rPr lang="ar-EG" sz="2400" b="1" dirty="0">
                <a:solidFill>
                  <a:srgbClr val="C00000"/>
                </a:solidFill>
              </a:rPr>
              <a:t>  مدرس بقسم الاقتصاد المنزلي والتربية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33368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79228A7-7F3E-47CA-84F0-C128F74FA0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83</a:t>
            </a:fld>
            <a:endParaRPr lang="en"/>
          </a:p>
        </p:txBody>
      </p:sp>
      <p:pic>
        <p:nvPicPr>
          <p:cNvPr id="34818" name="Picture 2" descr="لا يتوفر وصف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3499414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021CAC4-11F8-4BD8-969F-083193F019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84</a:t>
            </a:fld>
            <a:endParaRPr lang="en"/>
          </a:p>
        </p:txBody>
      </p:sp>
      <p:pic>
        <p:nvPicPr>
          <p:cNvPr id="33794" name="Picture 2" descr="لا يتوفر وصف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01158" cy="6886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8930125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2732C05-2B3C-4F88-A686-D59052126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980728"/>
            <a:ext cx="5843100" cy="2309810"/>
          </a:xfrm>
        </p:spPr>
        <p:txBody>
          <a:bodyPr>
            <a:normAutofit fontScale="90000"/>
          </a:bodyPr>
          <a:lstStyle/>
          <a:p>
            <a:r>
              <a:rPr lang="ar-EG" u="sng" dirty="0"/>
              <a:t>الندوة الرابعة</a:t>
            </a:r>
            <a:br>
              <a:rPr lang="ar-EG" dirty="0"/>
            </a:br>
            <a:r>
              <a:rPr lang="ar-EG" b="1" dirty="0"/>
              <a:t>  الأغذية والتحصيل الدراسي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D066AA0-36B7-4AB2-94BD-FD2698285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365104"/>
            <a:ext cx="5843100" cy="1447800"/>
          </a:xfrm>
        </p:spPr>
        <p:txBody>
          <a:bodyPr>
            <a:normAutofit fontScale="92500" lnSpcReduction="10000"/>
          </a:bodyPr>
          <a:lstStyle/>
          <a:p>
            <a:r>
              <a:rPr lang="ar-EG" sz="3200" b="1" dirty="0">
                <a:solidFill>
                  <a:srgbClr val="C00000"/>
                </a:solidFill>
              </a:rPr>
              <a:t> د/  سماح </a:t>
            </a:r>
            <a:r>
              <a:rPr lang="ar-EG" sz="3200" b="1" dirty="0" err="1">
                <a:solidFill>
                  <a:srgbClr val="C00000"/>
                </a:solidFill>
              </a:rPr>
              <a:t>البنا</a:t>
            </a:r>
            <a:r>
              <a:rPr lang="ar-EG" sz="3200" b="1" dirty="0">
                <a:solidFill>
                  <a:srgbClr val="C00000"/>
                </a:solidFill>
              </a:rPr>
              <a:t> </a:t>
            </a:r>
          </a:p>
          <a:p>
            <a:r>
              <a:rPr lang="ar-EG" sz="3200" b="1" dirty="0">
                <a:solidFill>
                  <a:srgbClr val="C00000"/>
                </a:solidFill>
              </a:rPr>
              <a:t>مدرس بقسم التغذية وعلوم </a:t>
            </a:r>
            <a:r>
              <a:rPr lang="ar-EG" sz="3200" b="1" dirty="0" err="1">
                <a:solidFill>
                  <a:srgbClr val="C00000"/>
                </a:solidFill>
              </a:rPr>
              <a:t>الاطعمة</a:t>
            </a:r>
            <a:r>
              <a:rPr lang="ar-EG" sz="3200" b="1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7EA00D1-66FC-463A-9F4C-DAB44BD46AB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753526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86</a:t>
            </a:fld>
            <a:endParaRPr/>
          </a:p>
        </p:txBody>
      </p:sp>
      <p:pic>
        <p:nvPicPr>
          <p:cNvPr id="30722" name="Picture 2" descr="لا يتوفر وصف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5601439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87</a:t>
            </a:fld>
            <a:endParaRPr/>
          </a:p>
        </p:txBody>
      </p:sp>
      <p:pic>
        <p:nvPicPr>
          <p:cNvPr id="28674" name="Picture 2" descr="لا يتوفر وصف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39"/>
            <a:ext cx="9144000" cy="70723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9453888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8"/>
          <p:cNvSpPr txBox="1">
            <a:spLocks noGrp="1"/>
          </p:cNvSpPr>
          <p:nvPr>
            <p:ph type="ctrTitle"/>
          </p:nvPr>
        </p:nvSpPr>
        <p:spPr>
          <a:xfrm>
            <a:off x="1600200" y="685800"/>
            <a:ext cx="58431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5400" dirty="0"/>
              <a:t>الندوة الخامسة</a:t>
            </a:r>
            <a:endParaRPr sz="5400" dirty="0"/>
          </a:p>
        </p:txBody>
      </p:sp>
      <p:sp>
        <p:nvSpPr>
          <p:cNvPr id="167" name="Google Shape;167;p38"/>
          <p:cNvSpPr txBox="1">
            <a:spLocks noGrp="1"/>
          </p:cNvSpPr>
          <p:nvPr>
            <p:ph type="subTitle" idx="1"/>
          </p:nvPr>
        </p:nvSpPr>
        <p:spPr>
          <a:xfrm>
            <a:off x="1103345" y="3644844"/>
            <a:ext cx="6989211" cy="15843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1"/>
            <a:r>
              <a:rPr lang="ar-EG" sz="2800" dirty="0">
                <a:solidFill>
                  <a:srgbClr val="C00000"/>
                </a:solidFill>
                <a:cs typeface="A Sardar Hoor" pitchFamily="2" charset="-78"/>
              </a:rPr>
              <a:t> «</a:t>
            </a:r>
            <a:r>
              <a:rPr lang="ar-EG" sz="2800" b="1" dirty="0">
                <a:solidFill>
                  <a:srgbClr val="C00000"/>
                </a:solidFill>
              </a:rPr>
              <a:t> حمية </a:t>
            </a:r>
            <a:r>
              <a:rPr lang="ar-EG" sz="2800" b="1" dirty="0" err="1">
                <a:solidFill>
                  <a:srgbClr val="C00000"/>
                </a:solidFill>
              </a:rPr>
              <a:t>الكيتو</a:t>
            </a:r>
            <a:r>
              <a:rPr lang="ar-EG" sz="2800" b="1" dirty="0">
                <a:solidFill>
                  <a:srgbClr val="C00000"/>
                </a:solidFill>
              </a:rPr>
              <a:t>"</a:t>
            </a:r>
            <a:endParaRPr lang="ar-EG" sz="2800" dirty="0">
              <a:solidFill>
                <a:srgbClr val="C00000"/>
              </a:solidFill>
              <a:cs typeface="A Sardar Hoor" pitchFamily="2" charset="-78"/>
            </a:endParaRPr>
          </a:p>
          <a:p>
            <a:pPr marL="0" lvl="0" indent="0" rtl="1"/>
            <a:endParaRPr lang="ar-EG" sz="400" dirty="0">
              <a:solidFill>
                <a:srgbClr val="002060"/>
              </a:solidFill>
              <a:cs typeface="A Sardar Hoor" pitchFamily="2" charset="-78"/>
            </a:endParaRPr>
          </a:p>
          <a:p>
            <a:pPr marL="0" indent="0" rtl="1"/>
            <a:r>
              <a:rPr lang="ar-EG" sz="2800" b="1" dirty="0">
                <a:solidFill>
                  <a:srgbClr val="C00000"/>
                </a:solidFill>
              </a:rPr>
              <a:t>د/ أميرة درويش </a:t>
            </a:r>
          </a:p>
          <a:p>
            <a:pPr marL="0" lvl="0" indent="0" rtl="1"/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ar-EG" sz="2800" b="1" dirty="0">
                <a:solidFill>
                  <a:srgbClr val="C00000"/>
                </a:solidFill>
              </a:rPr>
              <a:t>مدرس بقسم التغذية وعلوم الأطعمة</a:t>
            </a:r>
            <a:endParaRPr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01439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t="15350" b="2060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2697450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9144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dirty="0">
                <a:cs typeface="+mj-cs"/>
              </a:rPr>
              <a:t>تحت  اشراف</a:t>
            </a:r>
            <a:endParaRPr lang="en-US" sz="3200" dirty="0">
              <a:cs typeface="+mj-cs"/>
            </a:endParaRPr>
          </a:p>
        </p:txBody>
      </p:sp>
      <p:sp>
        <p:nvSpPr>
          <p:cNvPr id="5" name="Google Shape;359;p57"/>
          <p:cNvSpPr/>
          <p:nvPr/>
        </p:nvSpPr>
        <p:spPr>
          <a:xfrm>
            <a:off x="914400" y="1719282"/>
            <a:ext cx="3086761" cy="4365459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60;p57"/>
          <p:cNvSpPr/>
          <p:nvPr/>
        </p:nvSpPr>
        <p:spPr>
          <a:xfrm>
            <a:off x="1119041" y="2116264"/>
            <a:ext cx="2678700" cy="35781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</a:rPr>
              <a:t>Place your screenshot here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17571" y="1905000"/>
            <a:ext cx="3733800" cy="2500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3200" dirty="0">
                <a:cs typeface="+mj-cs"/>
              </a:rPr>
              <a:t>السيد الاستاذ الدكتور</a:t>
            </a:r>
          </a:p>
          <a:p>
            <a:pPr algn="ctr"/>
            <a:r>
              <a:rPr lang="ar-EG" sz="1050" b="1" dirty="0">
                <a:solidFill>
                  <a:srgbClr val="C00000"/>
                </a:solidFill>
                <a:cs typeface="+mj-cs"/>
              </a:rPr>
              <a:t> </a:t>
            </a:r>
            <a:br>
              <a:rPr lang="ar-EG" sz="3200" b="1" dirty="0">
                <a:solidFill>
                  <a:srgbClr val="C00000"/>
                </a:solidFill>
                <a:cs typeface="+mj-cs"/>
              </a:rPr>
            </a:br>
            <a:r>
              <a:rPr lang="ar-EG" sz="3200" b="1" dirty="0">
                <a:solidFill>
                  <a:srgbClr val="C00000"/>
                </a:solidFill>
                <a:cs typeface="+mj-cs"/>
              </a:rPr>
              <a:t>سهام عزيز السيد خضر</a:t>
            </a:r>
          </a:p>
          <a:p>
            <a:pPr algn="ctr"/>
            <a:br>
              <a:rPr lang="ar-EG" sz="1800" dirty="0">
                <a:cs typeface="+mj-cs"/>
              </a:rPr>
            </a:br>
            <a:r>
              <a:rPr lang="ar-EG" sz="3200" dirty="0">
                <a:cs typeface="+mj-cs"/>
              </a:rPr>
              <a:t>وكيل الكلية لشئون خدمة المجتمع وتنمية البيئة</a:t>
            </a:r>
            <a:endParaRPr lang="en-US" sz="2400" dirty="0">
              <a:cs typeface="+mj-cs"/>
            </a:endParaRPr>
          </a:p>
        </p:txBody>
      </p:sp>
      <p:pic>
        <p:nvPicPr>
          <p:cNvPr id="1026" name="Picture 2" descr="C:\Users\mahmoud\Downloads\WhatsApp Image 2020-10-24 at 9.40.00 AM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41" y="2557560"/>
            <a:ext cx="2695508" cy="269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514419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t="9916" b="36639"/>
          <a:stretch/>
        </p:blipFill>
        <p:spPr bwMode="auto">
          <a:xfrm>
            <a:off x="-14462" y="0"/>
            <a:ext cx="915846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0547920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86367B-F4B4-4C08-A286-7084FB1A1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268760"/>
            <a:ext cx="7162800" cy="2309810"/>
          </a:xfrm>
        </p:spPr>
        <p:txBody>
          <a:bodyPr>
            <a:noAutofit/>
          </a:bodyPr>
          <a:lstStyle/>
          <a:p>
            <a:r>
              <a:rPr lang="ar-EG" sz="5400" dirty="0"/>
              <a:t> </a:t>
            </a:r>
            <a:r>
              <a:rPr lang="ar-EG" sz="3600" b="1" dirty="0"/>
              <a:t>الندوة السادسة</a:t>
            </a:r>
            <a:br>
              <a:rPr lang="ar-EG" sz="3600" dirty="0"/>
            </a:br>
            <a:r>
              <a:rPr lang="ar-EG" sz="3600" dirty="0"/>
              <a:t> </a:t>
            </a:r>
            <a:r>
              <a:rPr lang="ar-EG" sz="3600" b="1" dirty="0"/>
              <a:t> مبادئ سلامة الغذاء (الهاسب)نحو غذاء أمن </a:t>
            </a:r>
            <a:endParaRPr lang="ar-EG" sz="5400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0A6BBA3-13BF-4493-B08E-842BF145F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005064"/>
            <a:ext cx="6705600" cy="1952644"/>
          </a:xfrm>
        </p:spPr>
        <p:txBody>
          <a:bodyPr>
            <a:noAutofit/>
          </a:bodyPr>
          <a:lstStyle/>
          <a:p>
            <a:pPr rtl="1"/>
            <a:r>
              <a:rPr lang="ar-EG" sz="2800" b="1" dirty="0">
                <a:solidFill>
                  <a:srgbClr val="C00000"/>
                </a:solidFill>
              </a:rPr>
              <a:t> د/ هيام عبد العزيز الصاوي </a:t>
            </a:r>
          </a:p>
          <a:p>
            <a:pPr rtl="1"/>
            <a:r>
              <a:rPr lang="ar-EG" b="1" dirty="0">
                <a:solidFill>
                  <a:srgbClr val="C00000"/>
                </a:solidFill>
              </a:rPr>
              <a:t> باحث قسم تكنولوجيا الأغذية قسم الأغذية الخاصة والتغذية بمركز البحوث الزراعية </a:t>
            </a:r>
          </a:p>
        </p:txBody>
      </p:sp>
    </p:spTree>
    <p:extLst>
      <p:ext uri="{BB962C8B-B14F-4D97-AF65-F5344CB8AC3E}">
        <p14:creationId xmlns:p14="http://schemas.microsoft.com/office/powerpoint/2010/main" val="2420642092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92</a:t>
            </a:fld>
            <a:endParaRPr/>
          </a:p>
        </p:txBody>
      </p:sp>
      <p:pic>
        <p:nvPicPr>
          <p:cNvPr id="17410" name="Picture 2" descr="لا يتوفر وصف."/>
          <p:cNvPicPr>
            <a:picLocks noChangeAspect="1" noChangeArrowheads="1"/>
          </p:cNvPicPr>
          <p:nvPr/>
        </p:nvPicPr>
        <p:blipFill rotWithShape="1">
          <a:blip r:embed="rId4"/>
          <a:srcRect t="122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803325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E2BFD44-8F93-4CD8-9513-94F8C295CB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93</a:t>
            </a:fld>
            <a:endParaRPr lang="en"/>
          </a:p>
        </p:txBody>
      </p:sp>
      <p:pic>
        <p:nvPicPr>
          <p:cNvPr id="15362" name="Picture 2" descr="لا يتوفر وصف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810397"/>
      </p:ext>
    </p:extLst>
  </p:cSld>
  <p:clrMapOvr>
    <a:masterClrMapping/>
  </p:clrMapOvr>
  <p:transition spd="slow" advTm="7000">
    <p:fade thruBlk="1"/>
    <p:sndAc>
      <p:stSnd>
        <p:snd r:embed="rId2" name="voltage.wav"/>
      </p:stSnd>
    </p:sndAc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2000" y="1340768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4400" b="1" dirty="0">
                <a:solidFill>
                  <a:srgbClr val="002060"/>
                </a:solidFill>
                <a:latin typeface="Shadows Into Light"/>
                <a:ea typeface="Shadows Into Light"/>
                <a:sym typeface="Shadows Into Light"/>
              </a:rPr>
              <a:t>ختام الفعاليات </a:t>
            </a:r>
          </a:p>
          <a:p>
            <a:pPr algn="ctr" rtl="1"/>
            <a:r>
              <a:rPr lang="ar-EG" sz="3200" b="1" dirty="0"/>
              <a:t>قافلة متجهة إلي مدرسة الشهيد فتحي سعد الجمسي الإعدادية المشتركة بقرية سبك الأحد - أشمون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804728" y="4221088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 د /  هناء سعيد سلامة</a:t>
            </a:r>
          </a:p>
          <a:p>
            <a:pPr algn="ctr"/>
            <a:r>
              <a:rPr lang="ar-EG" sz="3200" b="1" dirty="0">
                <a:solidFill>
                  <a:srgbClr val="C00000"/>
                </a:solidFill>
              </a:rPr>
              <a:t>  مدرس بقسم إدارة المنزل والمؤسسات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456372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t="16401" b="18978"/>
          <a:stretch/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7471196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لا يتوفر وصف."/>
          <p:cNvPicPr>
            <a:picLocks noChangeAspect="1" noChangeArrowheads="1"/>
          </p:cNvPicPr>
          <p:nvPr/>
        </p:nvPicPr>
        <p:blipFill rotWithShape="1">
          <a:blip r:embed="rId3"/>
          <a:srcRect t="22699" b="2225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5059564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97</a:t>
            </a:fld>
            <a:endParaRPr lang="en"/>
          </a:p>
        </p:txBody>
      </p:sp>
      <p:pic>
        <p:nvPicPr>
          <p:cNvPr id="10242" name="Picture 2" descr="لا يتوفر وصف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348"/>
            <a:ext cx="9144001" cy="6858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429149"/>
      </p:ext>
    </p:extLst>
  </p:cSld>
  <p:clrMapOvr>
    <a:masterClrMapping/>
  </p:clrMapOvr>
  <p:transition spd="slow">
    <p:fade thruBlk="1"/>
    <p:sndAc>
      <p:stSnd>
        <p:snd r:embed="rId2" name="voltage.wav"/>
      </p:stSnd>
    </p:sndAc>
  </p:transition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4"/>
          <p:cNvSpPr txBox="1">
            <a:spLocks noGrp="1"/>
          </p:cNvSpPr>
          <p:nvPr>
            <p:ph type="title"/>
          </p:nvPr>
        </p:nvSpPr>
        <p:spPr>
          <a:xfrm>
            <a:off x="1027950" y="689775"/>
            <a:ext cx="7088100" cy="121522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EG" sz="8800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رؤية مصر 2030</a:t>
            </a:r>
            <a:endParaRPr sz="8800" dirty="0">
              <a:solidFill>
                <a:srgbClr val="C0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905001"/>
            <a:ext cx="6476999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9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7467600" cy="26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EG" b="1" dirty="0">
                <a:cs typeface="+mj-cs"/>
              </a:rPr>
              <a:t>ان الشباب هم الأمل والمستقبل الذى نسعى لبناؤه</a:t>
            </a:r>
          </a:p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EG" b="1" dirty="0">
                <a:cs typeface="+mj-cs"/>
              </a:rPr>
              <a:t>لذلك كان كل هدفنا هو وضع البصمة التى تجعل من هؤلاء الشباب أمل حقيقى نسعى لأجله لنتعاون سوياً لتحقيق    </a:t>
            </a:r>
          </a:p>
          <a:p>
            <a:pPr marL="0" lvl="0" indent="0" algn="ctr" rtl="1">
              <a:spcBef>
                <a:spcPts val="600"/>
              </a:spcBef>
              <a:spcAft>
                <a:spcPts val="0"/>
              </a:spcAft>
              <a:buNone/>
            </a:pPr>
            <a:r>
              <a:rPr lang="ar-EG" sz="8000" dirty="0">
                <a:solidFill>
                  <a:srgbClr val="C00000"/>
                </a:solidFill>
                <a:latin typeface="Aldhabi" pitchFamily="2" charset="-78"/>
                <a:cs typeface="Aldhabi" panose="01000000000000000000" pitchFamily="2" charset="-78"/>
              </a:rPr>
              <a:t>رؤية مصر 2030</a:t>
            </a:r>
            <a:endParaRPr sz="6000" dirty="0">
              <a:solidFill>
                <a:srgbClr val="C00000"/>
              </a:solidFill>
              <a:latin typeface="Aldhabi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3169277"/>
      </p:ext>
    </p:extLst>
  </p:cSld>
  <p:clrMapOvr>
    <a:masterClrMapping/>
  </p:clrMapOvr>
  <p:transition spd="slow" advTm="7000">
    <p:fade thruBlk="1"/>
    <p:sndAc>
      <p:stSnd>
        <p:snd r:embed="rId3" name="voltage.wav"/>
      </p:stSnd>
    </p:sndAc>
  </p:transition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قطرة">
  <a:themeElements>
    <a:clrScheme name="قطرة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قطرة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قطرة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TM02892315[[fn=ربطة]]</Template>
  <TotalTime>1592</TotalTime>
  <Words>1520</Words>
  <Application>Microsoft Office PowerPoint</Application>
  <PresentationFormat>عرض على الشاشة (4:3)</PresentationFormat>
  <Paragraphs>277</Paragraphs>
  <Slides>101</Slides>
  <Notes>31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16</vt:i4>
      </vt:variant>
      <vt:variant>
        <vt:lpstr>نسق</vt:lpstr>
      </vt:variant>
      <vt:variant>
        <vt:i4>5</vt:i4>
      </vt:variant>
      <vt:variant>
        <vt:lpstr>عناوين الشرائح</vt:lpstr>
      </vt:variant>
      <vt:variant>
        <vt:i4>101</vt:i4>
      </vt:variant>
    </vt:vector>
  </HeadingPairs>
  <TitlesOfParts>
    <vt:vector size="122" baseType="lpstr">
      <vt:lpstr>A Thuluth</vt:lpstr>
      <vt:lpstr>AGA Mashq V2 مشق</vt:lpstr>
      <vt:lpstr>Aldhabi</vt:lpstr>
      <vt:lpstr>Algerian</vt:lpstr>
      <vt:lpstr>Andalus</vt:lpstr>
      <vt:lpstr>AngsanaUPC</vt:lpstr>
      <vt:lpstr>Arial</vt:lpstr>
      <vt:lpstr>Calibri</vt:lpstr>
      <vt:lpstr>Calibri Light</vt:lpstr>
      <vt:lpstr>Century Gothic</vt:lpstr>
      <vt:lpstr>Shadows Into Light</vt:lpstr>
      <vt:lpstr>Trebuchet MS</vt:lpstr>
      <vt:lpstr>Tw Cen MT</vt:lpstr>
      <vt:lpstr>Varela Round</vt:lpstr>
      <vt:lpstr>Wingdings</vt:lpstr>
      <vt:lpstr>Wingdings 2</vt:lpstr>
      <vt:lpstr>HDOfficeLightV0</vt:lpstr>
      <vt:lpstr>قطرة</vt:lpstr>
      <vt:lpstr>Austin</vt:lpstr>
      <vt:lpstr>Opulent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فعاليات الاسبوع الثقافي البيئي  كلية الاقتصاد المنزلي – جامعة المنوفية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أهداف الأسبوع</vt:lpstr>
      <vt:lpstr>عرض تقديمي في PowerPoint</vt:lpstr>
      <vt:lpstr>اليوم الأول 2021/11/7</vt:lpstr>
      <vt:lpstr>1 الندوة الأولى</vt:lpstr>
      <vt:lpstr>عرض تقديمي في PowerPoint</vt:lpstr>
      <vt:lpstr>عرض تقديمي في PowerPoint</vt:lpstr>
      <vt:lpstr>   </vt:lpstr>
      <vt:lpstr>2  الندوة الثانية </vt:lpstr>
      <vt:lpstr>عرض تقديمي في PowerPoint</vt:lpstr>
      <vt:lpstr>عرض تقديمي في PowerPoint</vt:lpstr>
      <vt:lpstr>عرض تقديمي في PowerPoint</vt:lpstr>
      <vt:lpstr>الندوة الثالثة   العادات الغذائية الخاطئة</vt:lpstr>
      <vt:lpstr>عرض تقديمي في PowerPoint</vt:lpstr>
      <vt:lpstr>عرض تقديمي في PowerPoint</vt:lpstr>
      <vt:lpstr>عرض تقديمي في PowerPoint</vt:lpstr>
      <vt:lpstr>   الندوة الرابعة أخلاقيات التعامل مع مواقع التواصل الاجتماعي ما بين الواقع والمأمول)  </vt:lpstr>
      <vt:lpstr>عرض تقديمي في PowerPoint</vt:lpstr>
      <vt:lpstr>عرض تقديمي في PowerPoint</vt:lpstr>
      <vt:lpstr>عرض تقديمي في PowerPoint</vt:lpstr>
      <vt:lpstr>الندوة الخامسة  التنمر الالكتروني  (أسباب – أنواعه –أساليب علاجة )</vt:lpstr>
      <vt:lpstr>عرض تقديمي في PowerPoint</vt:lpstr>
      <vt:lpstr>عرض تقديمي في PowerPoint</vt:lpstr>
      <vt:lpstr>عرض تقديمي في PowerPoint</vt:lpstr>
      <vt:lpstr>اليوم الثاني 2021/11/8</vt:lpstr>
      <vt:lpstr>1 الندوة الأولى</vt:lpstr>
      <vt:lpstr>عرض تقديمي في PowerPoint</vt:lpstr>
      <vt:lpstr>عرض تقديمي في PowerPoint</vt:lpstr>
      <vt:lpstr>عرض تقديمي في PowerPoint</vt:lpstr>
      <vt:lpstr>2 الندوة الثانية </vt:lpstr>
      <vt:lpstr>عرض تقديمي في PowerPoint</vt:lpstr>
      <vt:lpstr>عرض تقديمي في PowerPoint</vt:lpstr>
      <vt:lpstr>عرض تقديمي في PowerPoint</vt:lpstr>
      <vt:lpstr>أرجنوميه الملابس وعلاقتها بملابس ذوي الاحتياجات الخاصة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كيفية الوقاية من فيروس كورونا</vt:lpstr>
      <vt:lpstr>عرض تقديمي في PowerPoint</vt:lpstr>
      <vt:lpstr>عرض تقديمي في PowerPoint</vt:lpstr>
      <vt:lpstr>عرض تقديمي في PowerPoint</vt:lpstr>
      <vt:lpstr>الندوة السادسة  تأثير السوشيال ميديا علي الإنسان</vt:lpstr>
      <vt:lpstr>عرض تقديمي في PowerPoint</vt:lpstr>
      <vt:lpstr>عرض تقديمي في PowerPoint</vt:lpstr>
      <vt:lpstr>عرض تقديمي في PowerPoint</vt:lpstr>
      <vt:lpstr>اليوم الثالث  2021/11/9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الندوة الاولي   ادارة الخلافات في ظل انتشار العنف الأسري </vt:lpstr>
      <vt:lpstr>عرض تقديمي في PowerPoint</vt:lpstr>
      <vt:lpstr>عرض تقديمي في PowerPoint</vt:lpstr>
      <vt:lpstr>عرض تقديمي في PowerPoint</vt:lpstr>
      <vt:lpstr>الندوة الثانية  «كيف تعد نفسك للعمل في رياض الاطفال"</vt:lpstr>
      <vt:lpstr>عرض تقديمي في PowerPoint</vt:lpstr>
      <vt:lpstr>عرض تقديمي في PowerPoint</vt:lpstr>
      <vt:lpstr>عرض تقديمي في PowerPoint</vt:lpstr>
      <vt:lpstr>الندوة الثالثة    الإدارة الفعالة للوقت</vt:lpstr>
      <vt:lpstr>عرض تقديمي في PowerPoint</vt:lpstr>
      <vt:lpstr>عرض تقديمي في PowerPoint</vt:lpstr>
      <vt:lpstr>الندوة الرابعة   الأغذية والتحصيل الدراسي</vt:lpstr>
      <vt:lpstr>عرض تقديمي في PowerPoint</vt:lpstr>
      <vt:lpstr>عرض تقديمي في PowerPoint</vt:lpstr>
      <vt:lpstr>الندوة الخامسة</vt:lpstr>
      <vt:lpstr>عرض تقديمي في PowerPoint</vt:lpstr>
      <vt:lpstr>عرض تقديمي في PowerPoint</vt:lpstr>
      <vt:lpstr> الندوة السادسة   مبادئ سلامة الغذاء (الهاسب)نحو غذاء أمن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رؤية مصر 2030</vt:lpstr>
      <vt:lpstr>عرض تقديمي في PowerPoint</vt:lpstr>
      <vt:lpstr>عرض تقديمي في PowerPoint</vt:lpstr>
      <vt:lpstr>وإلى اللقاء فى العام القادم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الاسبوع الثقافى البيئى لكلية الاقتصاد المنزلى 2018</dc:title>
  <dc:creator>work</dc:creator>
  <cp:lastModifiedBy>ahmed akl</cp:lastModifiedBy>
  <cp:revision>236</cp:revision>
  <dcterms:modified xsi:type="dcterms:W3CDTF">2021-11-13T13:54:31Z</dcterms:modified>
</cp:coreProperties>
</file>