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94" r:id="rId5"/>
    <p:sldId id="295" r:id="rId6"/>
    <p:sldId id="296" r:id="rId7"/>
    <p:sldId id="278" r:id="rId8"/>
    <p:sldId id="259" r:id="rId9"/>
    <p:sldId id="291" r:id="rId10"/>
    <p:sldId id="292" r:id="rId11"/>
    <p:sldId id="293" r:id="rId12"/>
    <p:sldId id="277" r:id="rId13"/>
    <p:sldId id="261" r:id="rId14"/>
    <p:sldId id="272" r:id="rId15"/>
    <p:sldId id="273" r:id="rId16"/>
    <p:sldId id="274" r:id="rId17"/>
    <p:sldId id="276" r:id="rId18"/>
    <p:sldId id="262" r:id="rId19"/>
    <p:sldId id="301" r:id="rId20"/>
    <p:sldId id="279" r:id="rId21"/>
    <p:sldId id="263" r:id="rId22"/>
    <p:sldId id="285" r:id="rId23"/>
    <p:sldId id="280" r:id="rId24"/>
    <p:sldId id="264" r:id="rId25"/>
    <p:sldId id="288" r:id="rId26"/>
    <p:sldId id="289" r:id="rId27"/>
    <p:sldId id="290" r:id="rId28"/>
    <p:sldId id="281" r:id="rId29"/>
    <p:sldId id="265" r:id="rId30"/>
    <p:sldId id="282" r:id="rId31"/>
    <p:sldId id="266" r:id="rId32"/>
    <p:sldId id="286" r:id="rId33"/>
    <p:sldId id="297" r:id="rId34"/>
    <p:sldId id="298" r:id="rId35"/>
    <p:sldId id="299" r:id="rId36"/>
    <p:sldId id="284" r:id="rId37"/>
    <p:sldId id="267" r:id="rId38"/>
    <p:sldId id="283" r:id="rId39"/>
    <p:sldId id="268" r:id="rId40"/>
    <p:sldId id="300" r:id="rId41"/>
    <p:sldId id="275" r:id="rId42"/>
    <p:sldId id="269" r:id="rId43"/>
    <p:sldId id="270" r:id="rId44"/>
    <p:sldId id="271" r:id="rId45"/>
    <p:sldId id="287"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presProps" Target="presProps.xml" /><Relationship Id="rId50"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viewProps" Target="viewProps.xml" /><Relationship Id="rId8" Type="http://schemas.openxmlformats.org/officeDocument/2006/relationships/slide" Target="slides/slide7.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D8BD707-D9CF-40AE-B4C6-C98DA3205C09}" type="datetimeFigureOut">
              <a:rPr lang="en-US" smtClean="0"/>
              <a:pPr/>
              <a:t>8/17/2022</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6F15528-21DE-4FAA-801E-634DDDAF4B2B}"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1" name="Title 10"/>
          <p:cNvSpPr>
            <a:spLocks noGrp="1"/>
          </p:cNvSpPr>
          <p:nvPr>
            <p:ph type="title"/>
          </p:nvPr>
        </p:nvSpPr>
        <p:spPr/>
        <p:txBody>
          <a:bodyPr/>
          <a:lstStyle/>
          <a:p>
            <a:r>
              <a:rPr lang="en-US"/>
              <a:t>Click to edit Master title style</a:t>
            </a:r>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4"/>
          </p:nvPr>
        </p:nvSpPr>
        <p:spPr>
          <a:xfrm>
            <a:off x="4645151"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8/17/2022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a:t>Click to edit Master title style</a:t>
            </a:r>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a:t>Click to edit Master title style</a:t>
            </a:r>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8/17/2022</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3" Type="http://schemas.openxmlformats.org/officeDocument/2006/relationships/image" Target="../media/image5.gif" /><Relationship Id="rId2" Type="http://schemas.openxmlformats.org/officeDocument/2006/relationships/audio" Target="../media/audio1.wav" /><Relationship Id="rId1" Type="http://schemas.openxmlformats.org/officeDocument/2006/relationships/slideLayout" Target="../slideLayouts/slideLayout4.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3" Type="http://schemas.openxmlformats.org/officeDocument/2006/relationships/image" Target="../media/image5.gif" /><Relationship Id="rId2" Type="http://schemas.openxmlformats.org/officeDocument/2006/relationships/audio" Target="../media/audio1.wav" /><Relationship Id="rId1" Type="http://schemas.openxmlformats.org/officeDocument/2006/relationships/slideLayout" Target="../slideLayouts/slideLayout4.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3" Type="http://schemas.openxmlformats.org/officeDocument/2006/relationships/image" Target="../media/image5.gif" /><Relationship Id="rId2" Type="http://schemas.openxmlformats.org/officeDocument/2006/relationships/audio" Target="../media/audio1.wav" /><Relationship Id="rId1" Type="http://schemas.openxmlformats.org/officeDocument/2006/relationships/slideLayout" Target="../slideLayouts/slideLayout4.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3" Type="http://schemas.openxmlformats.org/officeDocument/2006/relationships/image" Target="../media/image5.gif" /><Relationship Id="rId2" Type="http://schemas.openxmlformats.org/officeDocument/2006/relationships/audio" Target="../media/audio1.wav" /><Relationship Id="rId1" Type="http://schemas.openxmlformats.org/officeDocument/2006/relationships/slideLayout" Target="../slideLayouts/slideLayout4.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3" Type="http://schemas.openxmlformats.org/officeDocument/2006/relationships/image" Target="../media/image5.gif" /><Relationship Id="rId2" Type="http://schemas.openxmlformats.org/officeDocument/2006/relationships/audio" Target="../media/audio1.wav" /><Relationship Id="rId1" Type="http://schemas.openxmlformats.org/officeDocument/2006/relationships/slideLayout" Target="../slideLayouts/slideLayout4.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3" Type="http://schemas.openxmlformats.org/officeDocument/2006/relationships/image" Target="../media/image5.gif" /><Relationship Id="rId2" Type="http://schemas.openxmlformats.org/officeDocument/2006/relationships/audio" Target="../media/audio1.wav" /><Relationship Id="rId1" Type="http://schemas.openxmlformats.org/officeDocument/2006/relationships/slideLayout" Target="../slideLayouts/slideLayout4.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3" Type="http://schemas.openxmlformats.org/officeDocument/2006/relationships/image" Target="../media/image5.gif" /><Relationship Id="rId2" Type="http://schemas.openxmlformats.org/officeDocument/2006/relationships/audio" Target="../media/audio1.wav" /><Relationship Id="rId1" Type="http://schemas.openxmlformats.org/officeDocument/2006/relationships/slideLayout" Target="../slideLayouts/slideLayout4.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3" Type="http://schemas.openxmlformats.org/officeDocument/2006/relationships/image" Target="../media/image5.gif" /><Relationship Id="rId2" Type="http://schemas.openxmlformats.org/officeDocument/2006/relationships/audio" Target="../media/audio1.wav" /><Relationship Id="rId1" Type="http://schemas.openxmlformats.org/officeDocument/2006/relationships/slideLayout" Target="../slideLayouts/slideLayout4.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3" Type="http://schemas.openxmlformats.org/officeDocument/2006/relationships/image" Target="../media/image5.gif" /><Relationship Id="rId2" Type="http://schemas.openxmlformats.org/officeDocument/2006/relationships/audio" Target="../media/audio1.wav" /><Relationship Id="rId1" Type="http://schemas.openxmlformats.org/officeDocument/2006/relationships/slideLayout" Target="../slideLayouts/slideLayout4.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3" Type="http://schemas.openxmlformats.org/officeDocument/2006/relationships/image" Target="../media/image5.gif" /><Relationship Id="rId2" Type="http://schemas.openxmlformats.org/officeDocument/2006/relationships/audio" Target="../media/audio1.wav" /><Relationship Id="rId1" Type="http://schemas.openxmlformats.org/officeDocument/2006/relationships/slideLayout" Target="../slideLayouts/slideLayout4.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image" Target="../media/image5.gif" /><Relationship Id="rId2" Type="http://schemas.openxmlformats.org/officeDocument/2006/relationships/audio" Target="../media/audio1.wav" /><Relationship Id="rId1" Type="http://schemas.openxmlformats.org/officeDocument/2006/relationships/slideLayout" Target="../slideLayouts/slideLayout4.xml" /></Relationships>
</file>

<file path=ppt/slides/_rels/slide8.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EG" sz="5400" b="1" dirty="0">
                <a:latin typeface="Arabic Typesetting" pitchFamily="66" charset="-78"/>
                <a:cs typeface="Arabic Typesetting" pitchFamily="66" charset="-78"/>
              </a:rPr>
              <a:t>اهم انجازات الجودة 2020-2021</a:t>
            </a:r>
          </a:p>
        </p:txBody>
      </p:sp>
      <p:sp>
        <p:nvSpPr>
          <p:cNvPr id="3" name="Subtitle 2"/>
          <p:cNvSpPr>
            <a:spLocks noGrp="1"/>
          </p:cNvSpPr>
          <p:nvPr>
            <p:ph type="subTitle" idx="1"/>
          </p:nvPr>
        </p:nvSpPr>
        <p:spPr/>
        <p:txBody>
          <a:bodyPr>
            <a:normAutofit/>
          </a:bodyPr>
          <a:lstStyle/>
          <a:p>
            <a:r>
              <a:rPr lang="ar-EG" sz="6000" b="1" dirty="0">
                <a:solidFill>
                  <a:schemeClr val="tx1"/>
                </a:solidFill>
                <a:latin typeface="Arabic Typesetting" pitchFamily="66" charset="-78"/>
                <a:cs typeface="Arabic Typesetting" pitchFamily="66" charset="-78"/>
              </a:rPr>
              <a:t>برنامج اللغة الانجليزية </a:t>
            </a:r>
          </a:p>
        </p:txBody>
      </p:sp>
      <p:pic>
        <p:nvPicPr>
          <p:cNvPr id="4" name="Picture 3" descr="Description: C:\Users\Alahram\Desktop\IMG-20210305-WA0007.jpg"/>
          <p:cNvPicPr/>
          <p:nvPr/>
        </p:nvPicPr>
        <p:blipFill>
          <a:blip r:embed="rId2">
            <a:extLst>
              <a:ext uri="{28A0092B-C50C-407E-A947-70E740481C1C}">
                <a14:useLocalDpi xmlns:a14="http://schemas.microsoft.com/office/drawing/2010/main" val="0"/>
              </a:ext>
            </a:extLst>
          </a:blip>
          <a:srcRect/>
          <a:stretch>
            <a:fillRect/>
          </a:stretch>
        </p:blipFill>
        <p:spPr bwMode="auto">
          <a:xfrm>
            <a:off x="914400" y="685800"/>
            <a:ext cx="1390650" cy="1102995"/>
          </a:xfrm>
          <a:prstGeom prst="rect">
            <a:avLst/>
          </a:prstGeom>
          <a:noFill/>
          <a:ln>
            <a:noFill/>
          </a:ln>
        </p:spPr>
      </p:pic>
    </p:spTree>
    <p:extLst>
      <p:ext uri="{BB962C8B-B14F-4D97-AF65-F5344CB8AC3E}">
        <p14:creationId xmlns:p14="http://schemas.microsoft.com/office/powerpoint/2010/main" val="1699809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3">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just"/>
            <a:r>
              <a:rPr lang="ar-SA" dirty="0"/>
              <a:t>يوجد لدي البرنامج استبيان لتقييم أداء القيادة الأكاديمية للبرنامج ويتم توزيعة علي أعضاء القسم وتوضيح الية الانتهاء منه. ويقوم مجلس القسم بقيادته باخطار كل مسئول بنتيجة التقرير وذلك لاتخاذ اللازم. </a:t>
            </a:r>
            <a:endParaRPr lang="en-US" dirty="0"/>
          </a:p>
          <a:p>
            <a:pPr lvl="0" algn="just"/>
            <a:r>
              <a:rPr lang="ar-SA" dirty="0"/>
              <a:t>يوجد لدي البرنامج هيكل تنظيمي اداري يوضح مسئولية كل لجنة تابعة ويتم استحداثه وفقا لمتطلبات كل لجنة وترشيحات لجنة المراجعة والمتابعة الداخلية</a:t>
            </a:r>
            <a:r>
              <a:rPr lang="ar-EG" dirty="0"/>
              <a:t>. </a:t>
            </a:r>
            <a:endParaRPr lang="en-US" dirty="0"/>
          </a:p>
          <a:p>
            <a:pPr lvl="0" algn="just"/>
            <a:r>
              <a:rPr lang="ar-EG" dirty="0"/>
              <a:t>تم اعتماد لجان البرنامج بمجالس الكلية ويتم الاعلان عن الهيكل التنظيمي للبرنامج من خلال صفحة القسم و دليل الجودة. </a:t>
            </a:r>
          </a:p>
        </p:txBody>
      </p:sp>
      <p:sp>
        <p:nvSpPr>
          <p:cNvPr id="3" name="Title 2"/>
          <p:cNvSpPr>
            <a:spLocks noGrp="1"/>
          </p:cNvSpPr>
          <p:nvPr>
            <p:ph type="title"/>
          </p:nvPr>
        </p:nvSpPr>
        <p:spPr/>
        <p:txBody>
          <a:bodyPr/>
          <a:lstStyle/>
          <a:p>
            <a:r>
              <a:rPr lang="ar-EG" dirty="0"/>
              <a:t>القيادة والتنظيم-3</a:t>
            </a:r>
          </a:p>
        </p:txBody>
      </p:sp>
    </p:spTree>
    <p:extLst>
      <p:ext uri="{BB962C8B-B14F-4D97-AF65-F5344CB8AC3E}">
        <p14:creationId xmlns:p14="http://schemas.microsoft.com/office/powerpoint/2010/main" val="2563037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just"/>
            <a:r>
              <a:rPr lang="ar-SA" b="1" dirty="0"/>
              <a:t>قواعد البيانات</a:t>
            </a:r>
            <a:r>
              <a:rPr lang="ar-SA" dirty="0"/>
              <a:t> يوجد أن لدي البرنامج نظاما تقليديا للاحتفاظ بالوثائق المختلفة ولكن هناك محاولات للاعتماد علي الوسائل الالكترونية الحديثة لتوثيق البيانات والمعلومات </a:t>
            </a:r>
            <a:endParaRPr lang="ar-EG" dirty="0"/>
          </a:p>
          <a:p>
            <a:pPr lvl="0" algn="just"/>
            <a:endParaRPr lang="ar-EG" dirty="0"/>
          </a:p>
          <a:p>
            <a:pPr lvl="0" algn="just"/>
            <a:endParaRPr lang="en-US" dirty="0"/>
          </a:p>
          <a:p>
            <a:pPr lvl="0" algn="just"/>
            <a:r>
              <a:rPr lang="en-US" b="1" dirty="0"/>
              <a:t> </a:t>
            </a:r>
            <a:r>
              <a:rPr lang="ar-SA" b="1" dirty="0"/>
              <a:t>حفظ المعلومات </a:t>
            </a:r>
            <a:r>
              <a:rPr lang="ar-SA" dirty="0"/>
              <a:t>يتبع البرنامج أسلوب الأرشفة حيث رقمنة كل البيانات والمعلومات الورقية بطريقة الكترونية </a:t>
            </a:r>
            <a:endParaRPr lang="en-US" dirty="0"/>
          </a:p>
          <a:p>
            <a:pPr algn="just"/>
            <a:endParaRPr lang="ar-EG" dirty="0"/>
          </a:p>
        </p:txBody>
      </p:sp>
      <p:sp>
        <p:nvSpPr>
          <p:cNvPr id="3" name="Title 2"/>
          <p:cNvSpPr>
            <a:spLocks noGrp="1"/>
          </p:cNvSpPr>
          <p:nvPr>
            <p:ph type="title"/>
          </p:nvPr>
        </p:nvSpPr>
        <p:spPr/>
        <p:txBody>
          <a:bodyPr/>
          <a:lstStyle/>
          <a:p>
            <a:r>
              <a:rPr lang="ar-EG" dirty="0"/>
              <a:t>القيادة والتنظيم-4</a:t>
            </a:r>
          </a:p>
        </p:txBody>
      </p:sp>
    </p:spTree>
    <p:extLst>
      <p:ext uri="{BB962C8B-B14F-4D97-AF65-F5344CB8AC3E}">
        <p14:creationId xmlns:p14="http://schemas.microsoft.com/office/powerpoint/2010/main" val="3777379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0"/>
            <a:ext cx="9144000" cy="6858000"/>
            <a:chOff x="657" y="845"/>
            <a:chExt cx="4236" cy="2449"/>
          </a:xfrm>
        </p:grpSpPr>
        <p:pic>
          <p:nvPicPr>
            <p:cNvPr id="13318" name="Picture 3" descr="ورد"/>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57" y="845"/>
              <a:ext cx="4236" cy="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Rectangle 4"/>
            <p:cNvSpPr>
              <a:spLocks noChangeArrowheads="1"/>
            </p:cNvSpPr>
            <p:nvPr/>
          </p:nvSpPr>
          <p:spPr bwMode="auto">
            <a:xfrm>
              <a:off x="1500" y="1434"/>
              <a:ext cx="2559" cy="12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a:p>
          </p:txBody>
        </p:sp>
      </p:grpSp>
      <p:sp>
        <p:nvSpPr>
          <p:cNvPr id="59397" name="WordArt 5"/>
          <p:cNvSpPr>
            <a:spLocks noChangeArrowheads="1" noChangeShapeType="1" noTextEdit="1"/>
          </p:cNvSpPr>
          <p:nvPr/>
        </p:nvSpPr>
        <p:spPr bwMode="auto">
          <a:xfrm>
            <a:off x="971550" y="2266950"/>
            <a:ext cx="7272338" cy="2241550"/>
          </a:xfrm>
          <a:prstGeom prst="rect">
            <a:avLst/>
          </a:prstGeom>
        </p:spPr>
        <p:txBody>
          <a:bodyPr wrap="none" fromWordArt="1">
            <a:prstTxWarp prst="textPlain">
              <a:avLst>
                <a:gd name="adj" fmla="val 50000"/>
              </a:avLst>
            </a:prstTxWarp>
            <a:scene3d>
              <a:camera prst="legacyPerspectiveBottom"/>
              <a:lightRig rig="legacyFlat3" dir="t"/>
            </a:scene3d>
            <a:sp3d extrusionH="121893000" prstMaterial="legacyMatte">
              <a:extrusionClr>
                <a:srgbClr val="CCECFF"/>
              </a:extrusionClr>
            </a:sp3d>
          </a:bodyPr>
          <a:lstStyle/>
          <a:p>
            <a:pPr algn="ctr" rtl="0"/>
            <a:r>
              <a:rPr lang="en-US" sz="3600" b="1" kern="10">
                <a:ln w="9525">
                  <a:round/>
                  <a:headEnd/>
                  <a:tailEnd/>
                </a:ln>
                <a:gradFill rotWithShape="1">
                  <a:gsLst>
                    <a:gs pos="0">
                      <a:srgbClr val="03D4A8"/>
                    </a:gs>
                    <a:gs pos="25000">
                      <a:srgbClr val="21D6E0"/>
                    </a:gs>
                    <a:gs pos="75000">
                      <a:srgbClr val="0087E6"/>
                    </a:gs>
                    <a:gs pos="100000">
                      <a:srgbClr val="005CBF"/>
                    </a:gs>
                  </a:gsLst>
                  <a:path path="rect">
                    <a:fillToRect l="50000" t="50000" r="50000" b="50000"/>
                  </a:path>
                </a:gradFill>
                <a:latin typeface="Monotype Corsiva"/>
              </a:rPr>
              <a:t>Thank You </a:t>
            </a:r>
            <a:endParaRPr lang="ar-EG" sz="3600" b="1" kern="10">
              <a:ln w="9525">
                <a:round/>
                <a:headEnd/>
                <a:tailEnd/>
              </a:ln>
              <a:gradFill rotWithShape="1">
                <a:gsLst>
                  <a:gs pos="0">
                    <a:srgbClr val="03D4A8"/>
                  </a:gs>
                  <a:gs pos="25000">
                    <a:srgbClr val="21D6E0"/>
                  </a:gs>
                  <a:gs pos="75000">
                    <a:srgbClr val="0087E6"/>
                  </a:gs>
                  <a:gs pos="100000">
                    <a:srgbClr val="005CBF"/>
                  </a:gs>
                </a:gsLst>
                <a:path path="rect">
                  <a:fillToRect l="50000" t="50000" r="50000" b="50000"/>
                </a:path>
              </a:gradFill>
              <a:latin typeface="Monotype Corsiva"/>
            </a:endParaRPr>
          </a:p>
        </p:txBody>
      </p:sp>
      <p:sp>
        <p:nvSpPr>
          <p:cNvPr id="2" name="Footer Placeholder 1"/>
          <p:cNvSpPr>
            <a:spLocks noGrp="1"/>
          </p:cNvSpPr>
          <p:nvPr>
            <p:ph type="ftr" sz="quarter" idx="12"/>
          </p:nvPr>
        </p:nvSpPr>
        <p:spPr/>
        <p:txBody>
          <a:bodyPr/>
          <a:lstStyle/>
          <a:p>
            <a:pPr>
              <a:defRPr/>
            </a:pPr>
            <a:r>
              <a:rPr lang="en-GB"/>
              <a:t>Political Reflexivity</a:t>
            </a:r>
          </a:p>
        </p:txBody>
      </p:sp>
      <p:sp>
        <p:nvSpPr>
          <p:cNvPr id="3" name="Slide Number Placeholder 2"/>
          <p:cNvSpPr>
            <a:spLocks noGrp="1"/>
          </p:cNvSpPr>
          <p:nvPr>
            <p:ph type="sldNum" sz="quarter" idx="10"/>
          </p:nvPr>
        </p:nvSpPr>
        <p:spPr/>
        <p:txBody>
          <a:bodyPr/>
          <a:lstStyle/>
          <a:p>
            <a:pPr>
              <a:defRPr/>
            </a:pPr>
            <a:fld id="{F4F38EED-8CA1-4A06-87FF-0207C0869595}" type="slidenum">
              <a:rPr lang="ar-EG" smtClean="0"/>
              <a:pPr>
                <a:defRPr/>
              </a:pPr>
              <a:t>12</a:t>
            </a:fld>
            <a:endParaRPr lang="en-GB"/>
          </a:p>
        </p:txBody>
      </p:sp>
    </p:spTree>
    <p:extLst>
      <p:ext uri="{BB962C8B-B14F-4D97-AF65-F5344CB8AC3E}">
        <p14:creationId xmlns:p14="http://schemas.microsoft.com/office/powerpoint/2010/main" val="22873169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3" presetClass="entr" presetSubtype="0" fill="hold" grpId="0" nodeType="afterEffect">
                                  <p:stCondLst>
                                    <p:cond delay="0"/>
                                  </p:stCondLst>
                                  <p:childTnLst>
                                    <p:set>
                                      <p:cBhvr>
                                        <p:cTn id="6" dur="1" fill="hold">
                                          <p:stCondLst>
                                            <p:cond delay="0"/>
                                          </p:stCondLst>
                                        </p:cTn>
                                        <p:tgtEl>
                                          <p:spTgt spid="59397"/>
                                        </p:tgtEl>
                                        <p:attrNameLst>
                                          <p:attrName>style.visibility</p:attrName>
                                        </p:attrNameLst>
                                      </p:cBhvr>
                                      <p:to>
                                        <p:strVal val="visible"/>
                                      </p:to>
                                    </p:set>
                                    <p:animEffect transition="in" filter="fade">
                                      <p:cBhvr>
                                        <p:cTn id="7" dur="300"/>
                                        <p:tgtEl>
                                          <p:spTgt spid="59397"/>
                                        </p:tgtEl>
                                      </p:cBhvr>
                                    </p:animEffect>
                                    <p:anim calcmode="lin" valueType="num">
                                      <p:cBhvr>
                                        <p:cTn id="8" dur="1200" fill="hold"/>
                                        <p:tgtEl>
                                          <p:spTgt spid="59397"/>
                                        </p:tgtEl>
                                        <p:attrNameLst>
                                          <p:attrName>ppt_x</p:attrName>
                                        </p:attrNameLst>
                                      </p:cBhvr>
                                      <p:tavLst>
                                        <p:tav tm="0">
                                          <p:val>
                                            <p:strVal val="#ppt_x"/>
                                          </p:val>
                                        </p:tav>
                                        <p:tav tm="100000">
                                          <p:val>
                                            <p:strVal val="#ppt_x"/>
                                          </p:val>
                                        </p:tav>
                                      </p:tavLst>
                                    </p:anim>
                                    <p:anim calcmode="lin" valueType="num">
                                      <p:cBhvr>
                                        <p:cTn id="9" dur="1200" fill="hold"/>
                                        <p:tgtEl>
                                          <p:spTgt spid="59397"/>
                                        </p:tgtEl>
                                        <p:attrNameLst>
                                          <p:attrName>ppt_y</p:attrName>
                                        </p:attrNameLst>
                                      </p:cBhvr>
                                      <p:tavLst>
                                        <p:tav tm="0">
                                          <p:val>
                                            <p:strVal val="#ppt_y+0.31"/>
                                          </p:val>
                                        </p:tav>
                                        <p:tav tm="100000">
                                          <p:val>
                                            <p:strVal val="#ppt_y+0.31"/>
                                          </p:val>
                                        </p:tav>
                                      </p:tavLst>
                                    </p:anim>
                                    <p:anim calcmode="lin" valueType="num">
                                      <p:cBhvr>
                                        <p:cTn id="10" dur="1800" decel="50000" fill="hold">
                                          <p:stCondLst>
                                            <p:cond delay="1200"/>
                                          </p:stCondLst>
                                        </p:cTn>
                                        <p:tgtEl>
                                          <p:spTgt spid="5939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800" decel="50000" fill="hold">
                                          <p:stCondLst>
                                            <p:cond delay="1200"/>
                                          </p:stCondLst>
                                        </p:cTn>
                                        <p:tgtEl>
                                          <p:spTgt spid="5939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FA2.WAV"/>
                                        </p:tgtEl>
                                      </p:cMediaNode>
                                    </p:audio>
                                  </p:subTnLst>
                                </p:cTn>
                              </p:par>
                            </p:childTnLst>
                          </p:cTn>
                        </p:par>
                        <p:par>
                          <p:cTn id="12" fill="hold" nodeType="afterGroup">
                            <p:stCondLst>
                              <p:cond delay="3000"/>
                            </p:stCondLst>
                            <p:childTnLst>
                              <p:par>
                                <p:cTn id="13" presetID="15" presetClass="entr" presetSubtype="0" fill="hold" grpId="1" nodeType="afterEffect">
                                  <p:stCondLst>
                                    <p:cond delay="0"/>
                                  </p:stCondLst>
                                  <p:childTnLst>
                                    <p:set>
                                      <p:cBhvr>
                                        <p:cTn id="14" dur="1" fill="hold">
                                          <p:stCondLst>
                                            <p:cond delay="0"/>
                                          </p:stCondLst>
                                        </p:cTn>
                                        <p:tgtEl>
                                          <p:spTgt spid="59397"/>
                                        </p:tgtEl>
                                        <p:attrNameLst>
                                          <p:attrName>style.visibility</p:attrName>
                                        </p:attrNameLst>
                                      </p:cBhvr>
                                      <p:to>
                                        <p:strVal val="visible"/>
                                      </p:to>
                                    </p:set>
                                    <p:anim calcmode="lin" valueType="num">
                                      <p:cBhvr>
                                        <p:cTn id="15" dur="3000" fill="hold"/>
                                        <p:tgtEl>
                                          <p:spTgt spid="59397"/>
                                        </p:tgtEl>
                                        <p:attrNameLst>
                                          <p:attrName>ppt_w</p:attrName>
                                        </p:attrNameLst>
                                      </p:cBhvr>
                                      <p:tavLst>
                                        <p:tav tm="0">
                                          <p:val>
                                            <p:fltVal val="0"/>
                                          </p:val>
                                        </p:tav>
                                        <p:tav tm="100000">
                                          <p:val>
                                            <p:strVal val="#ppt_w"/>
                                          </p:val>
                                        </p:tav>
                                      </p:tavLst>
                                    </p:anim>
                                    <p:anim calcmode="lin" valueType="num">
                                      <p:cBhvr>
                                        <p:cTn id="16" dur="3000" fill="hold"/>
                                        <p:tgtEl>
                                          <p:spTgt spid="59397"/>
                                        </p:tgtEl>
                                        <p:attrNameLst>
                                          <p:attrName>ppt_h</p:attrName>
                                        </p:attrNameLst>
                                      </p:cBhvr>
                                      <p:tavLst>
                                        <p:tav tm="0">
                                          <p:val>
                                            <p:fltVal val="0"/>
                                          </p:val>
                                        </p:tav>
                                        <p:tav tm="100000">
                                          <p:val>
                                            <p:strVal val="#ppt_h"/>
                                          </p:val>
                                        </p:tav>
                                      </p:tavLst>
                                    </p:anim>
                                    <p:anim calcmode="lin" valueType="num">
                                      <p:cBhvr>
                                        <p:cTn id="17" dur="3000" fill="hold"/>
                                        <p:tgtEl>
                                          <p:spTgt spid="59397"/>
                                        </p:tgtEl>
                                        <p:attrNameLst>
                                          <p:attrName>ppt_x</p:attrName>
                                        </p:attrNameLst>
                                      </p:cBhvr>
                                      <p:tavLst>
                                        <p:tav tm="0" fmla="#ppt_x+(cos(-2*pi*(1-$))*-#ppt_x-sin(-2*pi*(1-$))*(1-#ppt_y))*(1-$)">
                                          <p:val>
                                            <p:fltVal val="0"/>
                                          </p:val>
                                        </p:tav>
                                        <p:tav tm="100000">
                                          <p:val>
                                            <p:fltVal val="1"/>
                                          </p:val>
                                        </p:tav>
                                      </p:tavLst>
                                    </p:anim>
                                    <p:anim calcmode="lin" valueType="num">
                                      <p:cBhvr>
                                        <p:cTn id="18" dur="3000" fill="hold"/>
                                        <p:tgtEl>
                                          <p:spTgt spid="59397"/>
                                        </p:tgtEl>
                                        <p:attrNameLst>
                                          <p:attrName>ppt_y</p:attrName>
                                        </p:attrNameLst>
                                      </p:cBhvr>
                                      <p:tavLst>
                                        <p:tav tm="0" fmla="#ppt_y+(sin(-2*pi*(1-$))*-#ppt_x+cos(-2*pi*(1-$))*(1-#ppt_y))*(1-$)">
                                          <p:val>
                                            <p:fltVal val="0"/>
                                          </p:val>
                                        </p:tav>
                                        <p:tav tm="100000">
                                          <p:val>
                                            <p:fltVal val="1"/>
                                          </p:val>
                                        </p:tav>
                                      </p:tavLst>
                                    </p:anim>
                                  </p:childTnLst>
                                </p:cTn>
                              </p:par>
                            </p:childTnLst>
                          </p:cTn>
                        </p:par>
                        <p:par>
                          <p:cTn id="19" fill="hold" nodeType="afterGroup">
                            <p:stCondLst>
                              <p:cond delay="6000"/>
                            </p:stCondLst>
                            <p:childTnLst>
                              <p:par>
                                <p:cTn id="20" presetID="19" presetClass="entr" presetSubtype="10" fill="hold" grpId="2" nodeType="afterEffect">
                                  <p:stCondLst>
                                    <p:cond delay="0"/>
                                  </p:stCondLst>
                                  <p:childTnLst>
                                    <p:set>
                                      <p:cBhvr>
                                        <p:cTn id="21" dur="1" fill="hold">
                                          <p:stCondLst>
                                            <p:cond delay="0"/>
                                          </p:stCondLst>
                                        </p:cTn>
                                        <p:tgtEl>
                                          <p:spTgt spid="59397"/>
                                        </p:tgtEl>
                                        <p:attrNameLst>
                                          <p:attrName>style.visibility</p:attrName>
                                        </p:attrNameLst>
                                      </p:cBhvr>
                                      <p:to>
                                        <p:strVal val="visible"/>
                                      </p:to>
                                    </p:set>
                                    <p:anim calcmode="lin" valueType="num">
                                      <p:cBhvr>
                                        <p:cTn id="22" dur="5000" fill="hold"/>
                                        <p:tgtEl>
                                          <p:spTgt spid="59397"/>
                                        </p:tgtEl>
                                        <p:attrNameLst>
                                          <p:attrName>ppt_w</p:attrName>
                                        </p:attrNameLst>
                                      </p:cBhvr>
                                      <p:tavLst>
                                        <p:tav tm="0" fmla="#ppt_w*sin(2.5*pi*$)">
                                          <p:val>
                                            <p:fltVal val="0"/>
                                          </p:val>
                                        </p:tav>
                                        <p:tav tm="100000">
                                          <p:val>
                                            <p:fltVal val="1"/>
                                          </p:val>
                                        </p:tav>
                                      </p:tavLst>
                                    </p:anim>
                                    <p:anim calcmode="lin" valueType="num">
                                      <p:cBhvr>
                                        <p:cTn id="23" dur="5000" fill="hold"/>
                                        <p:tgtEl>
                                          <p:spTgt spid="5939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7" grpId="0" animBg="1"/>
      <p:bldP spid="59397" grpId="1" animBg="1"/>
      <p:bldP spid="59397" grpId="2"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1"/>
            <a:r>
              <a:rPr lang="ar-EG" sz="2400" b="1" dirty="0"/>
              <a:t>مصادر وحجم التمويل:</a:t>
            </a:r>
            <a:endParaRPr lang="en-US" sz="2000" dirty="0"/>
          </a:p>
          <a:p>
            <a:pPr algn="just"/>
            <a:r>
              <a:rPr lang="ar-EG" b="1" dirty="0"/>
              <a:t>تتوفر مصادر لتمويل  برنامج  اللغة الانجليزية متمثلة فى موازنة الدولة فى الجامعة وفى مصادر تمويل ذاتية من الداخل. حيث يوجد لبرنامج اللغة الانجليزية حصة تمويل من موازنة الجامعة متمثلة فى حصة كلية الآداب من موازنة الجامعة.  ويوجد لدى برنامج اللغة الانجليزية مصادر تمويل ذاتية متمثلة فى التبرعات المالية والمادية لأعضاء هيئة التدريس والهيئة المعاونة القائمين على رأس العمل. </a:t>
            </a:r>
          </a:p>
          <a:p>
            <a:pPr lvl="1"/>
            <a:r>
              <a:rPr lang="ar-EG" sz="2400" b="1" dirty="0"/>
              <a:t>قاعات التدريس: ومدى كفاية وملائمة قاعات التدريس لاحتياجات البرنامج: </a:t>
            </a:r>
            <a:endParaRPr lang="en-US" sz="2000" dirty="0"/>
          </a:p>
          <a:p>
            <a:r>
              <a:rPr lang="ar-EG" b="1" dirty="0"/>
              <a:t>يوجد عدد كاف الى حد ما من قاعات التدريس الملائمة للعملية التعليمة من حيث كفاية أعداد الطلاب  والتجهيزات اللازمة. </a:t>
            </a:r>
            <a:endParaRPr lang="ar-EG" dirty="0"/>
          </a:p>
        </p:txBody>
      </p:sp>
      <p:sp>
        <p:nvSpPr>
          <p:cNvPr id="2" name="Title 1"/>
          <p:cNvSpPr>
            <a:spLocks noGrp="1"/>
          </p:cNvSpPr>
          <p:nvPr>
            <p:ph type="title"/>
          </p:nvPr>
        </p:nvSpPr>
        <p:spPr/>
        <p:txBody>
          <a:bodyPr/>
          <a:lstStyle/>
          <a:p>
            <a:r>
              <a:rPr lang="ar-EG" dirty="0"/>
              <a:t>الموارد المالية-1 </a:t>
            </a:r>
          </a:p>
        </p:txBody>
      </p:sp>
    </p:spTree>
    <p:extLst>
      <p:ext uri="{BB962C8B-B14F-4D97-AF65-F5344CB8AC3E}">
        <p14:creationId xmlns:p14="http://schemas.microsoft.com/office/powerpoint/2010/main" val="4196376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1" algn="just"/>
            <a:r>
              <a:rPr lang="ar-EG" sz="2400" b="1" dirty="0"/>
              <a:t>المعامل والتسهيلات الفنية الداعمة ومدى كفاية وملائمة المعامل والتسهيلات الفنية الداعمة لتحقيق أهداف البرنامج : </a:t>
            </a:r>
            <a:endParaRPr lang="en-US" sz="2000" dirty="0"/>
          </a:p>
          <a:p>
            <a:pPr algn="just"/>
            <a:r>
              <a:rPr lang="ar-EG" b="1" dirty="0"/>
              <a:t>تعتبر المعامل والتسهيلات المادية الداعمة كافية وملائمة لطبيعة البرنامج حيث يوجد للبرنامج عدد كاف من معامل للغات، يقوم بالأشراف عليها فنيين متخصصين من ادارة الكلية، وهى ملائمة لطبيعة البرنامج والأنشطة الأكاديمية.</a:t>
            </a:r>
          </a:p>
          <a:p>
            <a:pPr lvl="1" algn="just"/>
            <a:r>
              <a:rPr lang="ar-EG" sz="2400" b="1" dirty="0"/>
              <a:t>المناخ الصحي فى المبانى والمعامل المخصصة للبرنامج  من حيث ( التهوية / الإضاءة الطبيعية / النظافة):</a:t>
            </a:r>
            <a:endParaRPr lang="en-US" sz="2000" dirty="0"/>
          </a:p>
          <a:p>
            <a:pPr algn="just"/>
            <a:r>
              <a:rPr lang="ar-EG" b="1" dirty="0"/>
              <a:t>يتسم مبني الكلية بالنظافة ويتوافر المناخ الصحي في مباني البرنامج حيث تم مراعاة ذلك عند إعداد التصميم الهندسي للمبني مثل التهوية والإضاءة الطبيعية. ويوجد بالمبنى عدد كافي من أدوات النظافة، ومن حيث أعمال النظافة العامة داخل القسم فيقوم بها عمال الكلية بصفة يومية</a:t>
            </a:r>
            <a:endParaRPr lang="ar-EG" dirty="0"/>
          </a:p>
        </p:txBody>
      </p:sp>
      <p:sp>
        <p:nvSpPr>
          <p:cNvPr id="3" name="Title 2"/>
          <p:cNvSpPr>
            <a:spLocks noGrp="1"/>
          </p:cNvSpPr>
          <p:nvPr>
            <p:ph type="title"/>
          </p:nvPr>
        </p:nvSpPr>
        <p:spPr/>
        <p:txBody>
          <a:bodyPr/>
          <a:lstStyle/>
          <a:p>
            <a:r>
              <a:rPr lang="ar-EG" dirty="0"/>
              <a:t>الموراد المالية-2</a:t>
            </a:r>
          </a:p>
        </p:txBody>
      </p:sp>
    </p:spTree>
    <p:extLst>
      <p:ext uri="{BB962C8B-B14F-4D97-AF65-F5344CB8AC3E}">
        <p14:creationId xmlns:p14="http://schemas.microsoft.com/office/powerpoint/2010/main" val="2069120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1" algn="just"/>
            <a:r>
              <a:rPr lang="ar-EG" sz="2400" b="1" u="sng" dirty="0"/>
              <a:t>المكتبة : يوجد لدى البرنامج مكتبتين: مكتبة الكلية ومكتبة البرنامج</a:t>
            </a:r>
            <a:r>
              <a:rPr lang="ar-EG" sz="2400" b="1" dirty="0"/>
              <a:t>. </a:t>
            </a:r>
            <a:endParaRPr lang="en-US" sz="2000" dirty="0"/>
          </a:p>
          <a:p>
            <a:pPr algn="just"/>
            <a:r>
              <a:rPr lang="ar-EG" b="1" dirty="0"/>
              <a:t>يوجد مكتبتين لدعم البرنامج: مكتبة الكلية ومكتبة البرنامج. مايخص مكتبة الكلية يتوافر فيها عدد من قواعد البيانات ، وتتوافر البنية التحتية لتكنولوجيا المعلومات لدى مكتبة الكلية، وكافية الى حد ما، والمكتبة تعمل بنظام الفهرسة الالكترونية، كما تتوافر المراجع والدوريات العربية والأجنبية ذات العلاقة بالبرنامج الكترونيا. وأما مايخص مكتبة البرنامج فيوجد لدى القسم مكتبة ورقية.</a:t>
            </a:r>
          </a:p>
          <a:p>
            <a:pPr lvl="0"/>
            <a:r>
              <a:rPr lang="ar-EG" b="1" u="sng" dirty="0"/>
              <a:t>مدى توافر المراجع والدوريات العربية والاجنبية ذات العلاقة بالبرنامج : </a:t>
            </a:r>
            <a:endParaRPr lang="en-US" u="sng" dirty="0"/>
          </a:p>
          <a:p>
            <a:pPr algn="just"/>
            <a:r>
              <a:rPr lang="ar-EG" b="1" dirty="0"/>
              <a:t>يوجد بمكتبة الكلية والبرنامج عدد من المراجع والكتب والقواميس والموسوعات والمراجع الخاصة باللغة العربية  واللغة الانجليزية وفروعها بالبرنامج، ولكنها محدودة وغير كافية وغير ملائمة لحداثة الموضوعات المتناولة فى الوقت الراهن.  </a:t>
            </a:r>
            <a:endParaRPr lang="en-US" dirty="0"/>
          </a:p>
          <a:p>
            <a:pPr algn="just"/>
            <a:endParaRPr lang="ar-EG" dirty="0"/>
          </a:p>
        </p:txBody>
      </p:sp>
      <p:sp>
        <p:nvSpPr>
          <p:cNvPr id="3" name="Title 2"/>
          <p:cNvSpPr>
            <a:spLocks noGrp="1"/>
          </p:cNvSpPr>
          <p:nvPr>
            <p:ph type="title"/>
          </p:nvPr>
        </p:nvSpPr>
        <p:spPr/>
        <p:txBody>
          <a:bodyPr/>
          <a:lstStyle/>
          <a:p>
            <a:r>
              <a:rPr lang="ar-EG" dirty="0"/>
              <a:t>الموارد المالية-3</a:t>
            </a:r>
          </a:p>
        </p:txBody>
      </p:sp>
    </p:spTree>
    <p:extLst>
      <p:ext uri="{BB962C8B-B14F-4D97-AF65-F5344CB8AC3E}">
        <p14:creationId xmlns:p14="http://schemas.microsoft.com/office/powerpoint/2010/main" val="1461765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r>
              <a:rPr lang="ar-EG" b="1" dirty="0"/>
              <a:t>البنية التحتية لتكنولوجيا المعلومات:  </a:t>
            </a:r>
            <a:endParaRPr lang="en-US" dirty="0"/>
          </a:p>
          <a:p>
            <a:pPr algn="just"/>
            <a:r>
              <a:rPr lang="ar-EG" b="1" dirty="0"/>
              <a:t>أنواع وسائل الاتصالات وتكنولوجيا المعلومات المتاحة لطلاب البرنامج : للكلية موقع على شبكة الانترنت ويتم تحديث هذا الموقع بصفة دورية، حيث يوفر المعلومات لجميع الجهات ذات العلاقة ، بالاضافة الى موقع للبرنامج على شبكة الانترنت.</a:t>
            </a:r>
          </a:p>
          <a:p>
            <a:pPr algn="just"/>
            <a:r>
              <a:rPr lang="ar-EG" b="1" dirty="0"/>
              <a:t>مدى كفاية تكنولوجيا المعلومات المستخدمة فى المكتبة: تتاح تكنولوجيا المعلومات المستخدمة بصورة محدودة لكل من الطلاب و أعضاء هيئة التدريس، ويتوفر بالمكتبة  شبكة انترنت بالاضافة إلى بنك المعرفة المصري. </a:t>
            </a:r>
          </a:p>
          <a:p>
            <a:pPr lvl="0"/>
            <a:r>
              <a:rPr lang="ar-EG" b="1" u="sng" dirty="0"/>
              <a:t>السلامة والأمن: مدى توافر الوسائل المناسبة لتحقيق الأمن والسلامة </a:t>
            </a:r>
            <a:endParaRPr lang="en-US" dirty="0"/>
          </a:p>
          <a:p>
            <a:pPr algn="just"/>
            <a:r>
              <a:rPr lang="ar-EG" b="1" dirty="0"/>
              <a:t>تتوافر المعدات والتجهيزات المختلفة لتحقيق الأمن والسلامة في مباني الكلية موزعة على نقاط مختلفة ومنها برنامج اللغة الانـجليزية</a:t>
            </a:r>
            <a:endParaRPr lang="ar-EG" dirty="0"/>
          </a:p>
        </p:txBody>
      </p:sp>
      <p:sp>
        <p:nvSpPr>
          <p:cNvPr id="3" name="Title 2"/>
          <p:cNvSpPr>
            <a:spLocks noGrp="1"/>
          </p:cNvSpPr>
          <p:nvPr>
            <p:ph type="title"/>
          </p:nvPr>
        </p:nvSpPr>
        <p:spPr/>
        <p:txBody>
          <a:bodyPr/>
          <a:lstStyle/>
          <a:p>
            <a:r>
              <a:rPr lang="ar-EG" dirty="0"/>
              <a:t>الموارد المالية-4</a:t>
            </a:r>
          </a:p>
        </p:txBody>
      </p:sp>
    </p:spTree>
    <p:extLst>
      <p:ext uri="{BB962C8B-B14F-4D97-AF65-F5344CB8AC3E}">
        <p14:creationId xmlns:p14="http://schemas.microsoft.com/office/powerpoint/2010/main" val="1511920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0"/>
            <a:ext cx="9144000" cy="6858000"/>
            <a:chOff x="657" y="845"/>
            <a:chExt cx="4236" cy="2449"/>
          </a:xfrm>
        </p:grpSpPr>
        <p:pic>
          <p:nvPicPr>
            <p:cNvPr id="13318" name="Picture 3" descr="ورد"/>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57" y="845"/>
              <a:ext cx="4236" cy="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Rectangle 4"/>
            <p:cNvSpPr>
              <a:spLocks noChangeArrowheads="1"/>
            </p:cNvSpPr>
            <p:nvPr/>
          </p:nvSpPr>
          <p:spPr bwMode="auto">
            <a:xfrm>
              <a:off x="1500" y="1434"/>
              <a:ext cx="2559" cy="12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a:p>
          </p:txBody>
        </p:sp>
      </p:grpSp>
      <p:sp>
        <p:nvSpPr>
          <p:cNvPr id="59397" name="WordArt 5"/>
          <p:cNvSpPr>
            <a:spLocks noChangeArrowheads="1" noChangeShapeType="1" noTextEdit="1"/>
          </p:cNvSpPr>
          <p:nvPr/>
        </p:nvSpPr>
        <p:spPr bwMode="auto">
          <a:xfrm>
            <a:off x="971550" y="2266950"/>
            <a:ext cx="7272338" cy="2241550"/>
          </a:xfrm>
          <a:prstGeom prst="rect">
            <a:avLst/>
          </a:prstGeom>
        </p:spPr>
        <p:txBody>
          <a:bodyPr wrap="none" fromWordArt="1">
            <a:prstTxWarp prst="textPlain">
              <a:avLst>
                <a:gd name="adj" fmla="val 50000"/>
              </a:avLst>
            </a:prstTxWarp>
            <a:scene3d>
              <a:camera prst="legacyPerspectiveBottom"/>
              <a:lightRig rig="legacyFlat3" dir="t"/>
            </a:scene3d>
            <a:sp3d extrusionH="121893000" prstMaterial="legacyMatte">
              <a:extrusionClr>
                <a:srgbClr val="CCECFF"/>
              </a:extrusionClr>
            </a:sp3d>
          </a:bodyPr>
          <a:lstStyle/>
          <a:p>
            <a:pPr algn="ctr" rtl="0"/>
            <a:r>
              <a:rPr lang="en-US" sz="3600" b="1" kern="10">
                <a:ln w="9525">
                  <a:round/>
                  <a:headEnd/>
                  <a:tailEnd/>
                </a:ln>
                <a:gradFill rotWithShape="1">
                  <a:gsLst>
                    <a:gs pos="0">
                      <a:srgbClr val="03D4A8"/>
                    </a:gs>
                    <a:gs pos="25000">
                      <a:srgbClr val="21D6E0"/>
                    </a:gs>
                    <a:gs pos="75000">
                      <a:srgbClr val="0087E6"/>
                    </a:gs>
                    <a:gs pos="100000">
                      <a:srgbClr val="005CBF"/>
                    </a:gs>
                  </a:gsLst>
                  <a:path path="rect">
                    <a:fillToRect l="50000" t="50000" r="50000" b="50000"/>
                  </a:path>
                </a:gradFill>
                <a:latin typeface="Monotype Corsiva"/>
              </a:rPr>
              <a:t>Thank You </a:t>
            </a:r>
            <a:endParaRPr lang="ar-EG" sz="3600" b="1" kern="10">
              <a:ln w="9525">
                <a:round/>
                <a:headEnd/>
                <a:tailEnd/>
              </a:ln>
              <a:gradFill rotWithShape="1">
                <a:gsLst>
                  <a:gs pos="0">
                    <a:srgbClr val="03D4A8"/>
                  </a:gs>
                  <a:gs pos="25000">
                    <a:srgbClr val="21D6E0"/>
                  </a:gs>
                  <a:gs pos="75000">
                    <a:srgbClr val="0087E6"/>
                  </a:gs>
                  <a:gs pos="100000">
                    <a:srgbClr val="005CBF"/>
                  </a:gs>
                </a:gsLst>
                <a:path path="rect">
                  <a:fillToRect l="50000" t="50000" r="50000" b="50000"/>
                </a:path>
              </a:gradFill>
              <a:latin typeface="Monotype Corsiva"/>
            </a:endParaRPr>
          </a:p>
        </p:txBody>
      </p:sp>
      <p:sp>
        <p:nvSpPr>
          <p:cNvPr id="2" name="Footer Placeholder 1"/>
          <p:cNvSpPr>
            <a:spLocks noGrp="1"/>
          </p:cNvSpPr>
          <p:nvPr>
            <p:ph type="ftr" sz="quarter" idx="12"/>
          </p:nvPr>
        </p:nvSpPr>
        <p:spPr/>
        <p:txBody>
          <a:bodyPr/>
          <a:lstStyle/>
          <a:p>
            <a:pPr>
              <a:defRPr/>
            </a:pPr>
            <a:r>
              <a:rPr lang="en-GB"/>
              <a:t>Political Reflexivity</a:t>
            </a:r>
          </a:p>
        </p:txBody>
      </p:sp>
      <p:sp>
        <p:nvSpPr>
          <p:cNvPr id="3" name="Slide Number Placeholder 2"/>
          <p:cNvSpPr>
            <a:spLocks noGrp="1"/>
          </p:cNvSpPr>
          <p:nvPr>
            <p:ph type="sldNum" sz="quarter" idx="10"/>
          </p:nvPr>
        </p:nvSpPr>
        <p:spPr/>
        <p:txBody>
          <a:bodyPr/>
          <a:lstStyle/>
          <a:p>
            <a:pPr>
              <a:defRPr/>
            </a:pPr>
            <a:fld id="{F4F38EED-8CA1-4A06-87FF-0207C0869595}" type="slidenum">
              <a:rPr lang="ar-EG" smtClean="0"/>
              <a:pPr>
                <a:defRPr/>
              </a:pPr>
              <a:t>17</a:t>
            </a:fld>
            <a:endParaRPr lang="en-GB"/>
          </a:p>
        </p:txBody>
      </p:sp>
    </p:spTree>
    <p:extLst>
      <p:ext uri="{BB962C8B-B14F-4D97-AF65-F5344CB8AC3E}">
        <p14:creationId xmlns:p14="http://schemas.microsoft.com/office/powerpoint/2010/main" val="22873169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3" presetClass="entr" presetSubtype="0" fill="hold" grpId="0" nodeType="afterEffect">
                                  <p:stCondLst>
                                    <p:cond delay="0"/>
                                  </p:stCondLst>
                                  <p:childTnLst>
                                    <p:set>
                                      <p:cBhvr>
                                        <p:cTn id="6" dur="1" fill="hold">
                                          <p:stCondLst>
                                            <p:cond delay="0"/>
                                          </p:stCondLst>
                                        </p:cTn>
                                        <p:tgtEl>
                                          <p:spTgt spid="59397"/>
                                        </p:tgtEl>
                                        <p:attrNameLst>
                                          <p:attrName>style.visibility</p:attrName>
                                        </p:attrNameLst>
                                      </p:cBhvr>
                                      <p:to>
                                        <p:strVal val="visible"/>
                                      </p:to>
                                    </p:set>
                                    <p:animEffect transition="in" filter="fade">
                                      <p:cBhvr>
                                        <p:cTn id="7" dur="300"/>
                                        <p:tgtEl>
                                          <p:spTgt spid="59397"/>
                                        </p:tgtEl>
                                      </p:cBhvr>
                                    </p:animEffect>
                                    <p:anim calcmode="lin" valueType="num">
                                      <p:cBhvr>
                                        <p:cTn id="8" dur="1200" fill="hold"/>
                                        <p:tgtEl>
                                          <p:spTgt spid="59397"/>
                                        </p:tgtEl>
                                        <p:attrNameLst>
                                          <p:attrName>ppt_x</p:attrName>
                                        </p:attrNameLst>
                                      </p:cBhvr>
                                      <p:tavLst>
                                        <p:tav tm="0">
                                          <p:val>
                                            <p:strVal val="#ppt_x"/>
                                          </p:val>
                                        </p:tav>
                                        <p:tav tm="100000">
                                          <p:val>
                                            <p:strVal val="#ppt_x"/>
                                          </p:val>
                                        </p:tav>
                                      </p:tavLst>
                                    </p:anim>
                                    <p:anim calcmode="lin" valueType="num">
                                      <p:cBhvr>
                                        <p:cTn id="9" dur="1200" fill="hold"/>
                                        <p:tgtEl>
                                          <p:spTgt spid="59397"/>
                                        </p:tgtEl>
                                        <p:attrNameLst>
                                          <p:attrName>ppt_y</p:attrName>
                                        </p:attrNameLst>
                                      </p:cBhvr>
                                      <p:tavLst>
                                        <p:tav tm="0">
                                          <p:val>
                                            <p:strVal val="#ppt_y+0.31"/>
                                          </p:val>
                                        </p:tav>
                                        <p:tav tm="100000">
                                          <p:val>
                                            <p:strVal val="#ppt_y+0.31"/>
                                          </p:val>
                                        </p:tav>
                                      </p:tavLst>
                                    </p:anim>
                                    <p:anim calcmode="lin" valueType="num">
                                      <p:cBhvr>
                                        <p:cTn id="10" dur="1800" decel="50000" fill="hold">
                                          <p:stCondLst>
                                            <p:cond delay="1200"/>
                                          </p:stCondLst>
                                        </p:cTn>
                                        <p:tgtEl>
                                          <p:spTgt spid="5939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800" decel="50000" fill="hold">
                                          <p:stCondLst>
                                            <p:cond delay="1200"/>
                                          </p:stCondLst>
                                        </p:cTn>
                                        <p:tgtEl>
                                          <p:spTgt spid="5939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FA2.WAV"/>
                                        </p:tgtEl>
                                      </p:cMediaNode>
                                    </p:audio>
                                  </p:subTnLst>
                                </p:cTn>
                              </p:par>
                            </p:childTnLst>
                          </p:cTn>
                        </p:par>
                        <p:par>
                          <p:cTn id="12" fill="hold" nodeType="afterGroup">
                            <p:stCondLst>
                              <p:cond delay="3000"/>
                            </p:stCondLst>
                            <p:childTnLst>
                              <p:par>
                                <p:cTn id="13" presetID="15" presetClass="entr" presetSubtype="0" fill="hold" grpId="1" nodeType="afterEffect">
                                  <p:stCondLst>
                                    <p:cond delay="0"/>
                                  </p:stCondLst>
                                  <p:childTnLst>
                                    <p:set>
                                      <p:cBhvr>
                                        <p:cTn id="14" dur="1" fill="hold">
                                          <p:stCondLst>
                                            <p:cond delay="0"/>
                                          </p:stCondLst>
                                        </p:cTn>
                                        <p:tgtEl>
                                          <p:spTgt spid="59397"/>
                                        </p:tgtEl>
                                        <p:attrNameLst>
                                          <p:attrName>style.visibility</p:attrName>
                                        </p:attrNameLst>
                                      </p:cBhvr>
                                      <p:to>
                                        <p:strVal val="visible"/>
                                      </p:to>
                                    </p:set>
                                    <p:anim calcmode="lin" valueType="num">
                                      <p:cBhvr>
                                        <p:cTn id="15" dur="3000" fill="hold"/>
                                        <p:tgtEl>
                                          <p:spTgt spid="59397"/>
                                        </p:tgtEl>
                                        <p:attrNameLst>
                                          <p:attrName>ppt_w</p:attrName>
                                        </p:attrNameLst>
                                      </p:cBhvr>
                                      <p:tavLst>
                                        <p:tav tm="0">
                                          <p:val>
                                            <p:fltVal val="0"/>
                                          </p:val>
                                        </p:tav>
                                        <p:tav tm="100000">
                                          <p:val>
                                            <p:strVal val="#ppt_w"/>
                                          </p:val>
                                        </p:tav>
                                      </p:tavLst>
                                    </p:anim>
                                    <p:anim calcmode="lin" valueType="num">
                                      <p:cBhvr>
                                        <p:cTn id="16" dur="3000" fill="hold"/>
                                        <p:tgtEl>
                                          <p:spTgt spid="59397"/>
                                        </p:tgtEl>
                                        <p:attrNameLst>
                                          <p:attrName>ppt_h</p:attrName>
                                        </p:attrNameLst>
                                      </p:cBhvr>
                                      <p:tavLst>
                                        <p:tav tm="0">
                                          <p:val>
                                            <p:fltVal val="0"/>
                                          </p:val>
                                        </p:tav>
                                        <p:tav tm="100000">
                                          <p:val>
                                            <p:strVal val="#ppt_h"/>
                                          </p:val>
                                        </p:tav>
                                      </p:tavLst>
                                    </p:anim>
                                    <p:anim calcmode="lin" valueType="num">
                                      <p:cBhvr>
                                        <p:cTn id="17" dur="3000" fill="hold"/>
                                        <p:tgtEl>
                                          <p:spTgt spid="59397"/>
                                        </p:tgtEl>
                                        <p:attrNameLst>
                                          <p:attrName>ppt_x</p:attrName>
                                        </p:attrNameLst>
                                      </p:cBhvr>
                                      <p:tavLst>
                                        <p:tav tm="0" fmla="#ppt_x+(cos(-2*pi*(1-$))*-#ppt_x-sin(-2*pi*(1-$))*(1-#ppt_y))*(1-$)">
                                          <p:val>
                                            <p:fltVal val="0"/>
                                          </p:val>
                                        </p:tav>
                                        <p:tav tm="100000">
                                          <p:val>
                                            <p:fltVal val="1"/>
                                          </p:val>
                                        </p:tav>
                                      </p:tavLst>
                                    </p:anim>
                                    <p:anim calcmode="lin" valueType="num">
                                      <p:cBhvr>
                                        <p:cTn id="18" dur="3000" fill="hold"/>
                                        <p:tgtEl>
                                          <p:spTgt spid="59397"/>
                                        </p:tgtEl>
                                        <p:attrNameLst>
                                          <p:attrName>ppt_y</p:attrName>
                                        </p:attrNameLst>
                                      </p:cBhvr>
                                      <p:tavLst>
                                        <p:tav tm="0" fmla="#ppt_y+(sin(-2*pi*(1-$))*-#ppt_x+cos(-2*pi*(1-$))*(1-#ppt_y))*(1-$)">
                                          <p:val>
                                            <p:fltVal val="0"/>
                                          </p:val>
                                        </p:tav>
                                        <p:tav tm="100000">
                                          <p:val>
                                            <p:fltVal val="1"/>
                                          </p:val>
                                        </p:tav>
                                      </p:tavLst>
                                    </p:anim>
                                  </p:childTnLst>
                                </p:cTn>
                              </p:par>
                            </p:childTnLst>
                          </p:cTn>
                        </p:par>
                        <p:par>
                          <p:cTn id="19" fill="hold" nodeType="afterGroup">
                            <p:stCondLst>
                              <p:cond delay="6000"/>
                            </p:stCondLst>
                            <p:childTnLst>
                              <p:par>
                                <p:cTn id="20" presetID="19" presetClass="entr" presetSubtype="10" fill="hold" grpId="2" nodeType="afterEffect">
                                  <p:stCondLst>
                                    <p:cond delay="0"/>
                                  </p:stCondLst>
                                  <p:childTnLst>
                                    <p:set>
                                      <p:cBhvr>
                                        <p:cTn id="21" dur="1" fill="hold">
                                          <p:stCondLst>
                                            <p:cond delay="0"/>
                                          </p:stCondLst>
                                        </p:cTn>
                                        <p:tgtEl>
                                          <p:spTgt spid="59397"/>
                                        </p:tgtEl>
                                        <p:attrNameLst>
                                          <p:attrName>style.visibility</p:attrName>
                                        </p:attrNameLst>
                                      </p:cBhvr>
                                      <p:to>
                                        <p:strVal val="visible"/>
                                      </p:to>
                                    </p:set>
                                    <p:anim calcmode="lin" valueType="num">
                                      <p:cBhvr>
                                        <p:cTn id="22" dur="5000" fill="hold"/>
                                        <p:tgtEl>
                                          <p:spTgt spid="59397"/>
                                        </p:tgtEl>
                                        <p:attrNameLst>
                                          <p:attrName>ppt_w</p:attrName>
                                        </p:attrNameLst>
                                      </p:cBhvr>
                                      <p:tavLst>
                                        <p:tav tm="0" fmla="#ppt_w*sin(2.5*pi*$)">
                                          <p:val>
                                            <p:fltVal val="0"/>
                                          </p:val>
                                        </p:tav>
                                        <p:tav tm="100000">
                                          <p:val>
                                            <p:fltVal val="1"/>
                                          </p:val>
                                        </p:tav>
                                      </p:tavLst>
                                    </p:anim>
                                    <p:anim calcmode="lin" valueType="num">
                                      <p:cBhvr>
                                        <p:cTn id="23" dur="5000" fill="hold"/>
                                        <p:tgtEl>
                                          <p:spTgt spid="5939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7" grpId="0" animBg="1"/>
      <p:bldP spid="59397" grpId="1" animBg="1"/>
      <p:bldP spid="59397" grpId="2"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lgn="just"/>
            <a:r>
              <a:rPr lang="ar-SA" dirty="0"/>
              <a:t>اعتماد قرار تبني البرنامج للمعايير القومية الاكاديمية القياسية من مجلس الكلية بتاريخ 25/5/2021 كاجراء تصحيحي وذلك نظرا لعدم اعتمادة من المجالس الحاكمة سابقا  بالرغم من تبني البرنامج للمعاييرالقومية القياسية في جميع اجراءات العملية التعليمية</a:t>
            </a:r>
            <a:r>
              <a:rPr lang="ar-EG" dirty="0"/>
              <a:t>. </a:t>
            </a:r>
            <a:endParaRPr lang="en-US" dirty="0"/>
          </a:p>
          <a:p>
            <a:pPr lvl="0" algn="just"/>
            <a:r>
              <a:rPr lang="ar-SA" dirty="0"/>
              <a:t>اجراء تحديث لمواصفات الخريج بناءا علي استبيان الكتروني بتاريخ 30/3/2021</a:t>
            </a:r>
            <a:endParaRPr lang="en-US" dirty="0"/>
          </a:p>
          <a:p>
            <a:pPr algn="just"/>
            <a:r>
              <a:rPr lang="ar-EG" dirty="0"/>
              <a:t>اعتماد تحديث مواصفات الخريج </a:t>
            </a:r>
            <a:r>
              <a:rPr lang="ar-SA" dirty="0"/>
              <a:t>بتاريخ 27/4/2021 وفقا لمستجدات تفعيل نظام التعليم المدمج</a:t>
            </a:r>
            <a:endParaRPr lang="ar-EG" dirty="0"/>
          </a:p>
        </p:txBody>
      </p:sp>
      <p:sp>
        <p:nvSpPr>
          <p:cNvPr id="2" name="Title 1"/>
          <p:cNvSpPr>
            <a:spLocks noGrp="1"/>
          </p:cNvSpPr>
          <p:nvPr>
            <p:ph type="title"/>
          </p:nvPr>
        </p:nvSpPr>
        <p:spPr/>
        <p:txBody>
          <a:bodyPr/>
          <a:lstStyle/>
          <a:p>
            <a:br>
              <a:rPr lang="ar-EG" sz="3200" dirty="0"/>
            </a:br>
            <a:br>
              <a:rPr lang="ar-EG" sz="3200" dirty="0"/>
            </a:br>
            <a:r>
              <a:rPr lang="ar-EG" sz="3600" b="1" dirty="0"/>
              <a:t>المحور الثاني: الفاعلية التعليمية</a:t>
            </a:r>
            <a:br>
              <a:rPr lang="ar-EG" sz="3600" b="1" dirty="0"/>
            </a:br>
            <a:r>
              <a:rPr lang="ar-EG" sz="3600" b="1" dirty="0"/>
              <a:t>المعيار الأول: المعايير الأكاديمية-1</a:t>
            </a:r>
            <a:br>
              <a:rPr lang="ar-EG" sz="3600" b="1" dirty="0"/>
            </a:br>
            <a:r>
              <a:rPr lang="ar-EG" dirty="0"/>
              <a:t> </a:t>
            </a:r>
          </a:p>
        </p:txBody>
      </p:sp>
    </p:spTree>
    <p:extLst>
      <p:ext uri="{BB962C8B-B14F-4D97-AF65-F5344CB8AC3E}">
        <p14:creationId xmlns:p14="http://schemas.microsoft.com/office/powerpoint/2010/main" val="3725647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0" algn="just"/>
            <a:r>
              <a:rPr lang="ar-EG" dirty="0"/>
              <a:t>اعداد واعتماد المصفوفات الاتية:  </a:t>
            </a:r>
            <a:endParaRPr lang="en-US" dirty="0"/>
          </a:p>
          <a:p>
            <a:pPr lvl="0" algn="just"/>
            <a:r>
              <a:rPr lang="ar-EG" dirty="0"/>
              <a:t>توافق مواصفات خريج البرنامج المعتمدة بتاريخ 27/4/2021 مع الاهداف العامة للبرنامج المعتمدة بتاريخ 30/3/2021 وقد تم الموافقة عليها بمجلس البرنامج بتاريخ 25/5/2021</a:t>
            </a:r>
            <a:endParaRPr lang="en-US" dirty="0"/>
          </a:p>
          <a:p>
            <a:pPr lvl="0" algn="just"/>
            <a:r>
              <a:rPr lang="ar-EG" dirty="0"/>
              <a:t>توافق مواصفات خريج البرنامج 27/4/2021  مع المواصفات العامة لخريج كلية الاداب  في ضوء المعايير القومية الاكاديمية القياسية لقطاع كليات الاداب المنصوص عليها في دليل المعايير القومية الاكاديمية لقطاع كليات الاداب اصدار يناير 2009 ص: 2(</a:t>
            </a:r>
            <a:r>
              <a:rPr lang="en-US" dirty="0"/>
              <a:t>NARS</a:t>
            </a:r>
            <a:r>
              <a:rPr lang="ar-EG" dirty="0"/>
              <a:t>) وقد تم الموافقة عليها بمجلس البرنامج  بتاريخ 25/5/2021 </a:t>
            </a:r>
            <a:endParaRPr lang="en-US" dirty="0"/>
          </a:p>
          <a:p>
            <a:pPr lvl="0" algn="just"/>
            <a:r>
              <a:rPr lang="ar-EG" dirty="0"/>
              <a:t>توافق مواصفات خريج البرنامج 27/4/2021 مع مواصفات خريج قطاع اللغات في ضوء المعايير القومية الاكاديمية القياسية لقطاع كليات الاداب (</a:t>
            </a:r>
            <a:r>
              <a:rPr lang="en-US" dirty="0"/>
              <a:t>NARS</a:t>
            </a:r>
            <a:r>
              <a:rPr lang="ar-EG" dirty="0"/>
              <a:t>) بتاريخ 25/5/2021 </a:t>
            </a:r>
            <a:endParaRPr lang="en-US" dirty="0"/>
          </a:p>
          <a:p>
            <a:r>
              <a:rPr lang="en-US" dirty="0"/>
              <a:t> </a:t>
            </a:r>
          </a:p>
          <a:p>
            <a:endParaRPr lang="ar-EG" dirty="0"/>
          </a:p>
        </p:txBody>
      </p:sp>
      <p:sp>
        <p:nvSpPr>
          <p:cNvPr id="3" name="Title 2"/>
          <p:cNvSpPr>
            <a:spLocks noGrp="1"/>
          </p:cNvSpPr>
          <p:nvPr>
            <p:ph type="title"/>
          </p:nvPr>
        </p:nvSpPr>
        <p:spPr/>
        <p:txBody>
          <a:bodyPr/>
          <a:lstStyle/>
          <a:p>
            <a:r>
              <a:rPr lang="ar-EG" dirty="0"/>
              <a:t>المعايير الأكاديمية-2</a:t>
            </a:r>
          </a:p>
        </p:txBody>
      </p:sp>
    </p:spTree>
    <p:extLst>
      <p:ext uri="{BB962C8B-B14F-4D97-AF65-F5344CB8AC3E}">
        <p14:creationId xmlns:p14="http://schemas.microsoft.com/office/powerpoint/2010/main" val="4083006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a:buNone/>
            </a:pPr>
            <a:r>
              <a:rPr lang="ar-EG" sz="6600" dirty="0">
                <a:latin typeface="Arabic Typesetting" pitchFamily="66" charset="-78"/>
                <a:cs typeface="Arabic Typesetting" pitchFamily="66" charset="-78"/>
              </a:rPr>
              <a:t>ادارة البرنامج</a:t>
            </a:r>
            <a:r>
              <a:rPr lang="en-US" sz="6600" dirty="0"/>
              <a:t> </a:t>
            </a:r>
            <a:r>
              <a:rPr lang="ar-EG" sz="6000" dirty="0">
                <a:latin typeface="Arabic Typesetting" pitchFamily="66" charset="-78"/>
                <a:cs typeface="Arabic Typesetting" pitchFamily="66" charset="-78"/>
              </a:rPr>
              <a:t>معايير المحور الاول</a:t>
            </a:r>
            <a:r>
              <a:rPr lang="ar-EG" dirty="0">
                <a:latin typeface="Arabic Typesetting" pitchFamily="66" charset="-78"/>
                <a:cs typeface="Arabic Typesetting" pitchFamily="66" charset="-78"/>
              </a:rPr>
              <a:t>:</a:t>
            </a:r>
          </a:p>
          <a:p>
            <a:pPr marL="0" indent="0" algn="r">
              <a:buNone/>
            </a:pPr>
            <a:r>
              <a:rPr lang="ar-EG" sz="4800" b="1" dirty="0">
                <a:latin typeface="Arabic Typesetting" pitchFamily="66" charset="-78"/>
                <a:cs typeface="Arabic Typesetting" pitchFamily="66" charset="-78"/>
              </a:rPr>
              <a:t>الرسالة والأهداف</a:t>
            </a:r>
          </a:p>
          <a:p>
            <a:pPr marL="0" indent="0" algn="r">
              <a:buNone/>
            </a:pPr>
            <a:r>
              <a:rPr lang="ar-EG" sz="4800" b="1" dirty="0">
                <a:latin typeface="Arabic Typesetting" pitchFamily="66" charset="-78"/>
                <a:cs typeface="Arabic Typesetting" pitchFamily="66" charset="-78"/>
              </a:rPr>
              <a:t>القيادة والتنظيم</a:t>
            </a:r>
          </a:p>
          <a:p>
            <a:pPr marL="0" indent="0" algn="r">
              <a:buNone/>
            </a:pPr>
            <a:r>
              <a:rPr lang="ar-EG" sz="4800" b="1" dirty="0">
                <a:latin typeface="Arabic Typesetting" pitchFamily="66" charset="-78"/>
                <a:cs typeface="Arabic Typesetting" pitchFamily="66" charset="-78"/>
              </a:rPr>
              <a:t>الموارد المالية  </a:t>
            </a:r>
          </a:p>
        </p:txBody>
      </p:sp>
      <p:sp>
        <p:nvSpPr>
          <p:cNvPr id="2" name="Title 1"/>
          <p:cNvSpPr>
            <a:spLocks noGrp="1"/>
          </p:cNvSpPr>
          <p:nvPr>
            <p:ph type="title"/>
          </p:nvPr>
        </p:nvSpPr>
        <p:spPr/>
        <p:txBody>
          <a:bodyPr/>
          <a:lstStyle/>
          <a:p>
            <a:r>
              <a:rPr lang="ar-EG" dirty="0">
                <a:latin typeface="Arabic Typesetting" pitchFamily="66" charset="-78"/>
                <a:cs typeface="Arabic Typesetting" pitchFamily="66" charset="-78"/>
              </a:rPr>
              <a:t>محاور الجودة</a:t>
            </a:r>
          </a:p>
        </p:txBody>
      </p:sp>
    </p:spTree>
    <p:extLst>
      <p:ext uri="{BB962C8B-B14F-4D97-AF65-F5344CB8AC3E}">
        <p14:creationId xmlns:p14="http://schemas.microsoft.com/office/powerpoint/2010/main" val="288814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0"/>
            <a:ext cx="9144000" cy="6858000"/>
            <a:chOff x="657" y="845"/>
            <a:chExt cx="4236" cy="2449"/>
          </a:xfrm>
        </p:grpSpPr>
        <p:pic>
          <p:nvPicPr>
            <p:cNvPr id="13318" name="Picture 3" descr="ورد"/>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57" y="845"/>
              <a:ext cx="4236" cy="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Rectangle 4"/>
            <p:cNvSpPr>
              <a:spLocks noChangeArrowheads="1"/>
            </p:cNvSpPr>
            <p:nvPr/>
          </p:nvSpPr>
          <p:spPr bwMode="auto">
            <a:xfrm>
              <a:off x="1500" y="1434"/>
              <a:ext cx="2559" cy="12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a:p>
          </p:txBody>
        </p:sp>
      </p:grpSp>
      <p:sp>
        <p:nvSpPr>
          <p:cNvPr id="59397" name="WordArt 5"/>
          <p:cNvSpPr>
            <a:spLocks noChangeArrowheads="1" noChangeShapeType="1" noTextEdit="1"/>
          </p:cNvSpPr>
          <p:nvPr/>
        </p:nvSpPr>
        <p:spPr bwMode="auto">
          <a:xfrm>
            <a:off x="971550" y="2266950"/>
            <a:ext cx="7272338" cy="2241550"/>
          </a:xfrm>
          <a:prstGeom prst="rect">
            <a:avLst/>
          </a:prstGeom>
        </p:spPr>
        <p:txBody>
          <a:bodyPr wrap="none" fromWordArt="1">
            <a:prstTxWarp prst="textPlain">
              <a:avLst>
                <a:gd name="adj" fmla="val 50000"/>
              </a:avLst>
            </a:prstTxWarp>
            <a:scene3d>
              <a:camera prst="legacyPerspectiveBottom"/>
              <a:lightRig rig="legacyFlat3" dir="t"/>
            </a:scene3d>
            <a:sp3d extrusionH="121893000" prstMaterial="legacyMatte">
              <a:extrusionClr>
                <a:srgbClr val="CCECFF"/>
              </a:extrusionClr>
            </a:sp3d>
          </a:bodyPr>
          <a:lstStyle/>
          <a:p>
            <a:pPr algn="ctr" rtl="0"/>
            <a:r>
              <a:rPr lang="en-US" sz="3600" b="1" kern="10">
                <a:ln w="9525">
                  <a:round/>
                  <a:headEnd/>
                  <a:tailEnd/>
                </a:ln>
                <a:gradFill rotWithShape="1">
                  <a:gsLst>
                    <a:gs pos="0">
                      <a:srgbClr val="03D4A8"/>
                    </a:gs>
                    <a:gs pos="25000">
                      <a:srgbClr val="21D6E0"/>
                    </a:gs>
                    <a:gs pos="75000">
                      <a:srgbClr val="0087E6"/>
                    </a:gs>
                    <a:gs pos="100000">
                      <a:srgbClr val="005CBF"/>
                    </a:gs>
                  </a:gsLst>
                  <a:path path="rect">
                    <a:fillToRect l="50000" t="50000" r="50000" b="50000"/>
                  </a:path>
                </a:gradFill>
                <a:latin typeface="Monotype Corsiva"/>
              </a:rPr>
              <a:t>Thank You </a:t>
            </a:r>
            <a:endParaRPr lang="ar-EG" sz="3600" b="1" kern="10">
              <a:ln w="9525">
                <a:round/>
                <a:headEnd/>
                <a:tailEnd/>
              </a:ln>
              <a:gradFill rotWithShape="1">
                <a:gsLst>
                  <a:gs pos="0">
                    <a:srgbClr val="03D4A8"/>
                  </a:gs>
                  <a:gs pos="25000">
                    <a:srgbClr val="21D6E0"/>
                  </a:gs>
                  <a:gs pos="75000">
                    <a:srgbClr val="0087E6"/>
                  </a:gs>
                  <a:gs pos="100000">
                    <a:srgbClr val="005CBF"/>
                  </a:gs>
                </a:gsLst>
                <a:path path="rect">
                  <a:fillToRect l="50000" t="50000" r="50000" b="50000"/>
                </a:path>
              </a:gradFill>
              <a:latin typeface="Monotype Corsiva"/>
            </a:endParaRPr>
          </a:p>
        </p:txBody>
      </p:sp>
      <p:sp>
        <p:nvSpPr>
          <p:cNvPr id="2" name="Footer Placeholder 1"/>
          <p:cNvSpPr>
            <a:spLocks noGrp="1"/>
          </p:cNvSpPr>
          <p:nvPr>
            <p:ph type="ftr" sz="quarter" idx="12"/>
          </p:nvPr>
        </p:nvSpPr>
        <p:spPr/>
        <p:txBody>
          <a:bodyPr/>
          <a:lstStyle/>
          <a:p>
            <a:pPr>
              <a:defRPr/>
            </a:pPr>
            <a:r>
              <a:rPr lang="en-GB"/>
              <a:t>Political Reflexivity</a:t>
            </a:r>
          </a:p>
        </p:txBody>
      </p:sp>
      <p:sp>
        <p:nvSpPr>
          <p:cNvPr id="3" name="Slide Number Placeholder 2"/>
          <p:cNvSpPr>
            <a:spLocks noGrp="1"/>
          </p:cNvSpPr>
          <p:nvPr>
            <p:ph type="sldNum" sz="quarter" idx="10"/>
          </p:nvPr>
        </p:nvSpPr>
        <p:spPr/>
        <p:txBody>
          <a:bodyPr/>
          <a:lstStyle/>
          <a:p>
            <a:pPr>
              <a:defRPr/>
            </a:pPr>
            <a:fld id="{F4F38EED-8CA1-4A06-87FF-0207C0869595}" type="slidenum">
              <a:rPr lang="ar-EG" smtClean="0"/>
              <a:pPr>
                <a:defRPr/>
              </a:pPr>
              <a:t>20</a:t>
            </a:fld>
            <a:endParaRPr lang="en-GB"/>
          </a:p>
        </p:txBody>
      </p:sp>
    </p:spTree>
    <p:extLst>
      <p:ext uri="{BB962C8B-B14F-4D97-AF65-F5344CB8AC3E}">
        <p14:creationId xmlns:p14="http://schemas.microsoft.com/office/powerpoint/2010/main" val="22873169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3" presetClass="entr" presetSubtype="0" fill="hold" grpId="0" nodeType="afterEffect">
                                  <p:stCondLst>
                                    <p:cond delay="0"/>
                                  </p:stCondLst>
                                  <p:childTnLst>
                                    <p:set>
                                      <p:cBhvr>
                                        <p:cTn id="6" dur="1" fill="hold">
                                          <p:stCondLst>
                                            <p:cond delay="0"/>
                                          </p:stCondLst>
                                        </p:cTn>
                                        <p:tgtEl>
                                          <p:spTgt spid="59397"/>
                                        </p:tgtEl>
                                        <p:attrNameLst>
                                          <p:attrName>style.visibility</p:attrName>
                                        </p:attrNameLst>
                                      </p:cBhvr>
                                      <p:to>
                                        <p:strVal val="visible"/>
                                      </p:to>
                                    </p:set>
                                    <p:animEffect transition="in" filter="fade">
                                      <p:cBhvr>
                                        <p:cTn id="7" dur="300"/>
                                        <p:tgtEl>
                                          <p:spTgt spid="59397"/>
                                        </p:tgtEl>
                                      </p:cBhvr>
                                    </p:animEffect>
                                    <p:anim calcmode="lin" valueType="num">
                                      <p:cBhvr>
                                        <p:cTn id="8" dur="1200" fill="hold"/>
                                        <p:tgtEl>
                                          <p:spTgt spid="59397"/>
                                        </p:tgtEl>
                                        <p:attrNameLst>
                                          <p:attrName>ppt_x</p:attrName>
                                        </p:attrNameLst>
                                      </p:cBhvr>
                                      <p:tavLst>
                                        <p:tav tm="0">
                                          <p:val>
                                            <p:strVal val="#ppt_x"/>
                                          </p:val>
                                        </p:tav>
                                        <p:tav tm="100000">
                                          <p:val>
                                            <p:strVal val="#ppt_x"/>
                                          </p:val>
                                        </p:tav>
                                      </p:tavLst>
                                    </p:anim>
                                    <p:anim calcmode="lin" valueType="num">
                                      <p:cBhvr>
                                        <p:cTn id="9" dur="1200" fill="hold"/>
                                        <p:tgtEl>
                                          <p:spTgt spid="59397"/>
                                        </p:tgtEl>
                                        <p:attrNameLst>
                                          <p:attrName>ppt_y</p:attrName>
                                        </p:attrNameLst>
                                      </p:cBhvr>
                                      <p:tavLst>
                                        <p:tav tm="0">
                                          <p:val>
                                            <p:strVal val="#ppt_y+0.31"/>
                                          </p:val>
                                        </p:tav>
                                        <p:tav tm="100000">
                                          <p:val>
                                            <p:strVal val="#ppt_y+0.31"/>
                                          </p:val>
                                        </p:tav>
                                      </p:tavLst>
                                    </p:anim>
                                    <p:anim calcmode="lin" valueType="num">
                                      <p:cBhvr>
                                        <p:cTn id="10" dur="1800" decel="50000" fill="hold">
                                          <p:stCondLst>
                                            <p:cond delay="1200"/>
                                          </p:stCondLst>
                                        </p:cTn>
                                        <p:tgtEl>
                                          <p:spTgt spid="5939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800" decel="50000" fill="hold">
                                          <p:stCondLst>
                                            <p:cond delay="1200"/>
                                          </p:stCondLst>
                                        </p:cTn>
                                        <p:tgtEl>
                                          <p:spTgt spid="5939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FA2.WAV"/>
                                        </p:tgtEl>
                                      </p:cMediaNode>
                                    </p:audio>
                                  </p:subTnLst>
                                </p:cTn>
                              </p:par>
                            </p:childTnLst>
                          </p:cTn>
                        </p:par>
                        <p:par>
                          <p:cTn id="12" fill="hold" nodeType="afterGroup">
                            <p:stCondLst>
                              <p:cond delay="3000"/>
                            </p:stCondLst>
                            <p:childTnLst>
                              <p:par>
                                <p:cTn id="13" presetID="15" presetClass="entr" presetSubtype="0" fill="hold" grpId="1" nodeType="afterEffect">
                                  <p:stCondLst>
                                    <p:cond delay="0"/>
                                  </p:stCondLst>
                                  <p:childTnLst>
                                    <p:set>
                                      <p:cBhvr>
                                        <p:cTn id="14" dur="1" fill="hold">
                                          <p:stCondLst>
                                            <p:cond delay="0"/>
                                          </p:stCondLst>
                                        </p:cTn>
                                        <p:tgtEl>
                                          <p:spTgt spid="59397"/>
                                        </p:tgtEl>
                                        <p:attrNameLst>
                                          <p:attrName>style.visibility</p:attrName>
                                        </p:attrNameLst>
                                      </p:cBhvr>
                                      <p:to>
                                        <p:strVal val="visible"/>
                                      </p:to>
                                    </p:set>
                                    <p:anim calcmode="lin" valueType="num">
                                      <p:cBhvr>
                                        <p:cTn id="15" dur="3000" fill="hold"/>
                                        <p:tgtEl>
                                          <p:spTgt spid="59397"/>
                                        </p:tgtEl>
                                        <p:attrNameLst>
                                          <p:attrName>ppt_w</p:attrName>
                                        </p:attrNameLst>
                                      </p:cBhvr>
                                      <p:tavLst>
                                        <p:tav tm="0">
                                          <p:val>
                                            <p:fltVal val="0"/>
                                          </p:val>
                                        </p:tav>
                                        <p:tav tm="100000">
                                          <p:val>
                                            <p:strVal val="#ppt_w"/>
                                          </p:val>
                                        </p:tav>
                                      </p:tavLst>
                                    </p:anim>
                                    <p:anim calcmode="lin" valueType="num">
                                      <p:cBhvr>
                                        <p:cTn id="16" dur="3000" fill="hold"/>
                                        <p:tgtEl>
                                          <p:spTgt spid="59397"/>
                                        </p:tgtEl>
                                        <p:attrNameLst>
                                          <p:attrName>ppt_h</p:attrName>
                                        </p:attrNameLst>
                                      </p:cBhvr>
                                      <p:tavLst>
                                        <p:tav tm="0">
                                          <p:val>
                                            <p:fltVal val="0"/>
                                          </p:val>
                                        </p:tav>
                                        <p:tav tm="100000">
                                          <p:val>
                                            <p:strVal val="#ppt_h"/>
                                          </p:val>
                                        </p:tav>
                                      </p:tavLst>
                                    </p:anim>
                                    <p:anim calcmode="lin" valueType="num">
                                      <p:cBhvr>
                                        <p:cTn id="17" dur="3000" fill="hold"/>
                                        <p:tgtEl>
                                          <p:spTgt spid="59397"/>
                                        </p:tgtEl>
                                        <p:attrNameLst>
                                          <p:attrName>ppt_x</p:attrName>
                                        </p:attrNameLst>
                                      </p:cBhvr>
                                      <p:tavLst>
                                        <p:tav tm="0" fmla="#ppt_x+(cos(-2*pi*(1-$))*-#ppt_x-sin(-2*pi*(1-$))*(1-#ppt_y))*(1-$)">
                                          <p:val>
                                            <p:fltVal val="0"/>
                                          </p:val>
                                        </p:tav>
                                        <p:tav tm="100000">
                                          <p:val>
                                            <p:fltVal val="1"/>
                                          </p:val>
                                        </p:tav>
                                      </p:tavLst>
                                    </p:anim>
                                    <p:anim calcmode="lin" valueType="num">
                                      <p:cBhvr>
                                        <p:cTn id="18" dur="3000" fill="hold"/>
                                        <p:tgtEl>
                                          <p:spTgt spid="59397"/>
                                        </p:tgtEl>
                                        <p:attrNameLst>
                                          <p:attrName>ppt_y</p:attrName>
                                        </p:attrNameLst>
                                      </p:cBhvr>
                                      <p:tavLst>
                                        <p:tav tm="0" fmla="#ppt_y+(sin(-2*pi*(1-$))*-#ppt_x+cos(-2*pi*(1-$))*(1-#ppt_y))*(1-$)">
                                          <p:val>
                                            <p:fltVal val="0"/>
                                          </p:val>
                                        </p:tav>
                                        <p:tav tm="100000">
                                          <p:val>
                                            <p:fltVal val="1"/>
                                          </p:val>
                                        </p:tav>
                                      </p:tavLst>
                                    </p:anim>
                                  </p:childTnLst>
                                </p:cTn>
                              </p:par>
                            </p:childTnLst>
                          </p:cTn>
                        </p:par>
                        <p:par>
                          <p:cTn id="19" fill="hold" nodeType="afterGroup">
                            <p:stCondLst>
                              <p:cond delay="6000"/>
                            </p:stCondLst>
                            <p:childTnLst>
                              <p:par>
                                <p:cTn id="20" presetID="19" presetClass="entr" presetSubtype="10" fill="hold" grpId="2" nodeType="afterEffect">
                                  <p:stCondLst>
                                    <p:cond delay="0"/>
                                  </p:stCondLst>
                                  <p:childTnLst>
                                    <p:set>
                                      <p:cBhvr>
                                        <p:cTn id="21" dur="1" fill="hold">
                                          <p:stCondLst>
                                            <p:cond delay="0"/>
                                          </p:stCondLst>
                                        </p:cTn>
                                        <p:tgtEl>
                                          <p:spTgt spid="59397"/>
                                        </p:tgtEl>
                                        <p:attrNameLst>
                                          <p:attrName>style.visibility</p:attrName>
                                        </p:attrNameLst>
                                      </p:cBhvr>
                                      <p:to>
                                        <p:strVal val="visible"/>
                                      </p:to>
                                    </p:set>
                                    <p:anim calcmode="lin" valueType="num">
                                      <p:cBhvr>
                                        <p:cTn id="22" dur="5000" fill="hold"/>
                                        <p:tgtEl>
                                          <p:spTgt spid="59397"/>
                                        </p:tgtEl>
                                        <p:attrNameLst>
                                          <p:attrName>ppt_w</p:attrName>
                                        </p:attrNameLst>
                                      </p:cBhvr>
                                      <p:tavLst>
                                        <p:tav tm="0" fmla="#ppt_w*sin(2.5*pi*$)">
                                          <p:val>
                                            <p:fltVal val="0"/>
                                          </p:val>
                                        </p:tav>
                                        <p:tav tm="100000">
                                          <p:val>
                                            <p:fltVal val="1"/>
                                          </p:val>
                                        </p:tav>
                                      </p:tavLst>
                                    </p:anim>
                                    <p:anim calcmode="lin" valueType="num">
                                      <p:cBhvr>
                                        <p:cTn id="23" dur="5000" fill="hold"/>
                                        <p:tgtEl>
                                          <p:spTgt spid="5939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7" grpId="0" animBg="1"/>
      <p:bldP spid="59397" grpId="1" animBg="1"/>
      <p:bldP spid="59397" grpId="2"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ar-EG" dirty="0"/>
              <a:t>تحديث و اعتماد توصيف البرنامج، مشتملا على الأھداف الإستراتيجية و مواصفات الخريج، في ضوء آخر تحديث لرؤية و رسالة البرنامج.</a:t>
            </a:r>
          </a:p>
          <a:p>
            <a:pPr algn="just"/>
            <a:r>
              <a:rPr lang="ar-EG" dirty="0"/>
              <a:t> تصميم و اعتماد مصفوفة نسب العلوم بالبرنامج مقارنة بالمعايير القياسية الأكاديمية لقطاع العلوم الإنسانية و اللغات؛ و مصفوفة توافق مقررات لائحة البرنامج مع مواصفات الخريج بتوصيف البرنامج؛ و مصفوفة (محدثة) لتوافق مقررات البرنامج مع مخرجات التعلم المستھدفة للبرنامج؛ و مصفوفة مقارنة بين مخرجات التعلم المستھدفة بالبرنامج و مخرجات التعلم المستھدفة حسب المعايير الأكاديمية القياسية لقطاع كليات الآداب و قطاع اللغات.</a:t>
            </a:r>
          </a:p>
          <a:p>
            <a:pPr algn="just"/>
            <a:r>
              <a:rPr lang="ar-EG" dirty="0"/>
              <a:t>تجميع و اعتماد توصيفات المقررات، و تقارير المقررات، و تقارير إحصائيات نسب نجاح الطلاب للفصلين الدراسيين الأول و الثاني للعام الجامعي 2021-2020</a:t>
            </a:r>
          </a:p>
        </p:txBody>
      </p:sp>
      <p:sp>
        <p:nvSpPr>
          <p:cNvPr id="2" name="Title 1"/>
          <p:cNvSpPr>
            <a:spLocks noGrp="1"/>
          </p:cNvSpPr>
          <p:nvPr>
            <p:ph type="title"/>
          </p:nvPr>
        </p:nvSpPr>
        <p:spPr/>
        <p:txBody>
          <a:bodyPr/>
          <a:lstStyle/>
          <a:p>
            <a:r>
              <a:rPr lang="ar-EG" dirty="0"/>
              <a:t>المعيار الثاني: تصميم البرنامج-1</a:t>
            </a:r>
          </a:p>
        </p:txBody>
      </p:sp>
    </p:spTree>
    <p:extLst>
      <p:ext uri="{BB962C8B-B14F-4D97-AF65-F5344CB8AC3E}">
        <p14:creationId xmlns:p14="http://schemas.microsoft.com/office/powerpoint/2010/main" val="1267120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ar-EG" dirty="0"/>
              <a:t>تصميم و اعتماد و تنفيذ استبيان إلكتروني عن المقررات، للأربعة فرق دراسية باليرنامج، على تطبيق مايكروسوفت فورمز، عقب إعلان النتائج و ليس قبل الإختبارات—و قد أدى التأخر في نشر روابط الإستبيانات إلى عدم استجابة الطلاب.</a:t>
            </a:r>
          </a:p>
          <a:p>
            <a:pPr algn="just"/>
            <a:r>
              <a:rPr lang="ar-EG" dirty="0"/>
              <a:t>استحداث و اعتماد جدول زمني لمراجعة بنود معيار تصميم البرنامج.</a:t>
            </a:r>
          </a:p>
          <a:p>
            <a:pPr algn="just"/>
            <a:r>
              <a:rPr lang="ar-EG" dirty="0"/>
              <a:t> طلب و اعتماد مراجعين خارجيين لبنود المعيار و الحصول على تقرير منھم.</a:t>
            </a:r>
          </a:p>
          <a:p>
            <a:pPr algn="just"/>
            <a:r>
              <a:rPr lang="ar-EG" dirty="0"/>
              <a:t>استيفاء وجود نسخة من دليل الطالب بالبرنامج، و بعض توصيفات المقررات الدراسية الغيرمتخصصة بالبرنامج، و الخطة البحثية للبرنامج، و قائمة بموضوعات السيمنار بالبرنامج، و خطة التعزيز و التطوير للبرنامج.</a:t>
            </a:r>
          </a:p>
          <a:p>
            <a:endParaRPr lang="ar-EG" dirty="0"/>
          </a:p>
        </p:txBody>
      </p:sp>
      <p:sp>
        <p:nvSpPr>
          <p:cNvPr id="3" name="Title 2"/>
          <p:cNvSpPr>
            <a:spLocks noGrp="1"/>
          </p:cNvSpPr>
          <p:nvPr>
            <p:ph type="title"/>
          </p:nvPr>
        </p:nvSpPr>
        <p:spPr/>
        <p:txBody>
          <a:bodyPr/>
          <a:lstStyle/>
          <a:p>
            <a:r>
              <a:rPr lang="ar-EG" dirty="0"/>
              <a:t>تصميم البرنامج-2</a:t>
            </a:r>
          </a:p>
        </p:txBody>
      </p:sp>
    </p:spTree>
    <p:extLst>
      <p:ext uri="{BB962C8B-B14F-4D97-AF65-F5344CB8AC3E}">
        <p14:creationId xmlns:p14="http://schemas.microsoft.com/office/powerpoint/2010/main" val="3886646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0"/>
            <a:ext cx="9144000" cy="6858000"/>
            <a:chOff x="657" y="845"/>
            <a:chExt cx="4236" cy="2449"/>
          </a:xfrm>
        </p:grpSpPr>
        <p:pic>
          <p:nvPicPr>
            <p:cNvPr id="13318" name="Picture 3" descr="ورد"/>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57" y="845"/>
              <a:ext cx="4236" cy="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Rectangle 4"/>
            <p:cNvSpPr>
              <a:spLocks noChangeArrowheads="1"/>
            </p:cNvSpPr>
            <p:nvPr/>
          </p:nvSpPr>
          <p:spPr bwMode="auto">
            <a:xfrm>
              <a:off x="1500" y="1434"/>
              <a:ext cx="2559" cy="12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a:p>
          </p:txBody>
        </p:sp>
      </p:grpSp>
      <p:sp>
        <p:nvSpPr>
          <p:cNvPr id="59397" name="WordArt 5"/>
          <p:cNvSpPr>
            <a:spLocks noChangeArrowheads="1" noChangeShapeType="1" noTextEdit="1"/>
          </p:cNvSpPr>
          <p:nvPr/>
        </p:nvSpPr>
        <p:spPr bwMode="auto">
          <a:xfrm>
            <a:off x="971550" y="2266950"/>
            <a:ext cx="7272338" cy="2241550"/>
          </a:xfrm>
          <a:prstGeom prst="rect">
            <a:avLst/>
          </a:prstGeom>
        </p:spPr>
        <p:txBody>
          <a:bodyPr wrap="none" fromWordArt="1">
            <a:prstTxWarp prst="textPlain">
              <a:avLst>
                <a:gd name="adj" fmla="val 50000"/>
              </a:avLst>
            </a:prstTxWarp>
            <a:scene3d>
              <a:camera prst="legacyPerspectiveBottom"/>
              <a:lightRig rig="legacyFlat3" dir="t"/>
            </a:scene3d>
            <a:sp3d extrusionH="121893000" prstMaterial="legacyMatte">
              <a:extrusionClr>
                <a:srgbClr val="CCECFF"/>
              </a:extrusionClr>
            </a:sp3d>
          </a:bodyPr>
          <a:lstStyle/>
          <a:p>
            <a:pPr algn="ctr" rtl="0"/>
            <a:r>
              <a:rPr lang="en-US" sz="3600" b="1" kern="10">
                <a:ln w="9525">
                  <a:round/>
                  <a:headEnd/>
                  <a:tailEnd/>
                </a:ln>
                <a:gradFill rotWithShape="1">
                  <a:gsLst>
                    <a:gs pos="0">
                      <a:srgbClr val="03D4A8"/>
                    </a:gs>
                    <a:gs pos="25000">
                      <a:srgbClr val="21D6E0"/>
                    </a:gs>
                    <a:gs pos="75000">
                      <a:srgbClr val="0087E6"/>
                    </a:gs>
                    <a:gs pos="100000">
                      <a:srgbClr val="005CBF"/>
                    </a:gs>
                  </a:gsLst>
                  <a:path path="rect">
                    <a:fillToRect l="50000" t="50000" r="50000" b="50000"/>
                  </a:path>
                </a:gradFill>
                <a:latin typeface="Monotype Corsiva"/>
              </a:rPr>
              <a:t>Thank You </a:t>
            </a:r>
            <a:endParaRPr lang="ar-EG" sz="3600" b="1" kern="10">
              <a:ln w="9525">
                <a:round/>
                <a:headEnd/>
                <a:tailEnd/>
              </a:ln>
              <a:gradFill rotWithShape="1">
                <a:gsLst>
                  <a:gs pos="0">
                    <a:srgbClr val="03D4A8"/>
                  </a:gs>
                  <a:gs pos="25000">
                    <a:srgbClr val="21D6E0"/>
                  </a:gs>
                  <a:gs pos="75000">
                    <a:srgbClr val="0087E6"/>
                  </a:gs>
                  <a:gs pos="100000">
                    <a:srgbClr val="005CBF"/>
                  </a:gs>
                </a:gsLst>
                <a:path path="rect">
                  <a:fillToRect l="50000" t="50000" r="50000" b="50000"/>
                </a:path>
              </a:gradFill>
              <a:latin typeface="Monotype Corsiva"/>
            </a:endParaRPr>
          </a:p>
        </p:txBody>
      </p:sp>
      <p:sp>
        <p:nvSpPr>
          <p:cNvPr id="2" name="Footer Placeholder 1"/>
          <p:cNvSpPr>
            <a:spLocks noGrp="1"/>
          </p:cNvSpPr>
          <p:nvPr>
            <p:ph type="ftr" sz="quarter" idx="12"/>
          </p:nvPr>
        </p:nvSpPr>
        <p:spPr/>
        <p:txBody>
          <a:bodyPr/>
          <a:lstStyle/>
          <a:p>
            <a:pPr>
              <a:defRPr/>
            </a:pPr>
            <a:r>
              <a:rPr lang="en-GB"/>
              <a:t>Political Reflexivity</a:t>
            </a:r>
          </a:p>
        </p:txBody>
      </p:sp>
      <p:sp>
        <p:nvSpPr>
          <p:cNvPr id="3" name="Slide Number Placeholder 2"/>
          <p:cNvSpPr>
            <a:spLocks noGrp="1"/>
          </p:cNvSpPr>
          <p:nvPr>
            <p:ph type="sldNum" sz="quarter" idx="10"/>
          </p:nvPr>
        </p:nvSpPr>
        <p:spPr/>
        <p:txBody>
          <a:bodyPr/>
          <a:lstStyle/>
          <a:p>
            <a:pPr>
              <a:defRPr/>
            </a:pPr>
            <a:fld id="{F4F38EED-8CA1-4A06-87FF-0207C0869595}" type="slidenum">
              <a:rPr lang="ar-EG" smtClean="0"/>
              <a:pPr>
                <a:defRPr/>
              </a:pPr>
              <a:t>23</a:t>
            </a:fld>
            <a:endParaRPr lang="en-GB"/>
          </a:p>
        </p:txBody>
      </p:sp>
    </p:spTree>
    <p:extLst>
      <p:ext uri="{BB962C8B-B14F-4D97-AF65-F5344CB8AC3E}">
        <p14:creationId xmlns:p14="http://schemas.microsoft.com/office/powerpoint/2010/main" val="22873169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3" presetClass="entr" presetSubtype="0" fill="hold" grpId="0" nodeType="afterEffect">
                                  <p:stCondLst>
                                    <p:cond delay="0"/>
                                  </p:stCondLst>
                                  <p:childTnLst>
                                    <p:set>
                                      <p:cBhvr>
                                        <p:cTn id="6" dur="1" fill="hold">
                                          <p:stCondLst>
                                            <p:cond delay="0"/>
                                          </p:stCondLst>
                                        </p:cTn>
                                        <p:tgtEl>
                                          <p:spTgt spid="59397"/>
                                        </p:tgtEl>
                                        <p:attrNameLst>
                                          <p:attrName>style.visibility</p:attrName>
                                        </p:attrNameLst>
                                      </p:cBhvr>
                                      <p:to>
                                        <p:strVal val="visible"/>
                                      </p:to>
                                    </p:set>
                                    <p:animEffect transition="in" filter="fade">
                                      <p:cBhvr>
                                        <p:cTn id="7" dur="300"/>
                                        <p:tgtEl>
                                          <p:spTgt spid="59397"/>
                                        </p:tgtEl>
                                      </p:cBhvr>
                                    </p:animEffect>
                                    <p:anim calcmode="lin" valueType="num">
                                      <p:cBhvr>
                                        <p:cTn id="8" dur="1200" fill="hold"/>
                                        <p:tgtEl>
                                          <p:spTgt spid="59397"/>
                                        </p:tgtEl>
                                        <p:attrNameLst>
                                          <p:attrName>ppt_x</p:attrName>
                                        </p:attrNameLst>
                                      </p:cBhvr>
                                      <p:tavLst>
                                        <p:tav tm="0">
                                          <p:val>
                                            <p:strVal val="#ppt_x"/>
                                          </p:val>
                                        </p:tav>
                                        <p:tav tm="100000">
                                          <p:val>
                                            <p:strVal val="#ppt_x"/>
                                          </p:val>
                                        </p:tav>
                                      </p:tavLst>
                                    </p:anim>
                                    <p:anim calcmode="lin" valueType="num">
                                      <p:cBhvr>
                                        <p:cTn id="9" dur="1200" fill="hold"/>
                                        <p:tgtEl>
                                          <p:spTgt spid="59397"/>
                                        </p:tgtEl>
                                        <p:attrNameLst>
                                          <p:attrName>ppt_y</p:attrName>
                                        </p:attrNameLst>
                                      </p:cBhvr>
                                      <p:tavLst>
                                        <p:tav tm="0">
                                          <p:val>
                                            <p:strVal val="#ppt_y+0.31"/>
                                          </p:val>
                                        </p:tav>
                                        <p:tav tm="100000">
                                          <p:val>
                                            <p:strVal val="#ppt_y+0.31"/>
                                          </p:val>
                                        </p:tav>
                                      </p:tavLst>
                                    </p:anim>
                                    <p:anim calcmode="lin" valueType="num">
                                      <p:cBhvr>
                                        <p:cTn id="10" dur="1800" decel="50000" fill="hold">
                                          <p:stCondLst>
                                            <p:cond delay="1200"/>
                                          </p:stCondLst>
                                        </p:cTn>
                                        <p:tgtEl>
                                          <p:spTgt spid="5939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800" decel="50000" fill="hold">
                                          <p:stCondLst>
                                            <p:cond delay="1200"/>
                                          </p:stCondLst>
                                        </p:cTn>
                                        <p:tgtEl>
                                          <p:spTgt spid="5939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FA2.WAV"/>
                                        </p:tgtEl>
                                      </p:cMediaNode>
                                    </p:audio>
                                  </p:subTnLst>
                                </p:cTn>
                              </p:par>
                            </p:childTnLst>
                          </p:cTn>
                        </p:par>
                        <p:par>
                          <p:cTn id="12" fill="hold" nodeType="afterGroup">
                            <p:stCondLst>
                              <p:cond delay="3000"/>
                            </p:stCondLst>
                            <p:childTnLst>
                              <p:par>
                                <p:cTn id="13" presetID="15" presetClass="entr" presetSubtype="0" fill="hold" grpId="1" nodeType="afterEffect">
                                  <p:stCondLst>
                                    <p:cond delay="0"/>
                                  </p:stCondLst>
                                  <p:childTnLst>
                                    <p:set>
                                      <p:cBhvr>
                                        <p:cTn id="14" dur="1" fill="hold">
                                          <p:stCondLst>
                                            <p:cond delay="0"/>
                                          </p:stCondLst>
                                        </p:cTn>
                                        <p:tgtEl>
                                          <p:spTgt spid="59397"/>
                                        </p:tgtEl>
                                        <p:attrNameLst>
                                          <p:attrName>style.visibility</p:attrName>
                                        </p:attrNameLst>
                                      </p:cBhvr>
                                      <p:to>
                                        <p:strVal val="visible"/>
                                      </p:to>
                                    </p:set>
                                    <p:anim calcmode="lin" valueType="num">
                                      <p:cBhvr>
                                        <p:cTn id="15" dur="3000" fill="hold"/>
                                        <p:tgtEl>
                                          <p:spTgt spid="59397"/>
                                        </p:tgtEl>
                                        <p:attrNameLst>
                                          <p:attrName>ppt_w</p:attrName>
                                        </p:attrNameLst>
                                      </p:cBhvr>
                                      <p:tavLst>
                                        <p:tav tm="0">
                                          <p:val>
                                            <p:fltVal val="0"/>
                                          </p:val>
                                        </p:tav>
                                        <p:tav tm="100000">
                                          <p:val>
                                            <p:strVal val="#ppt_w"/>
                                          </p:val>
                                        </p:tav>
                                      </p:tavLst>
                                    </p:anim>
                                    <p:anim calcmode="lin" valueType="num">
                                      <p:cBhvr>
                                        <p:cTn id="16" dur="3000" fill="hold"/>
                                        <p:tgtEl>
                                          <p:spTgt spid="59397"/>
                                        </p:tgtEl>
                                        <p:attrNameLst>
                                          <p:attrName>ppt_h</p:attrName>
                                        </p:attrNameLst>
                                      </p:cBhvr>
                                      <p:tavLst>
                                        <p:tav tm="0">
                                          <p:val>
                                            <p:fltVal val="0"/>
                                          </p:val>
                                        </p:tav>
                                        <p:tav tm="100000">
                                          <p:val>
                                            <p:strVal val="#ppt_h"/>
                                          </p:val>
                                        </p:tav>
                                      </p:tavLst>
                                    </p:anim>
                                    <p:anim calcmode="lin" valueType="num">
                                      <p:cBhvr>
                                        <p:cTn id="17" dur="3000" fill="hold"/>
                                        <p:tgtEl>
                                          <p:spTgt spid="59397"/>
                                        </p:tgtEl>
                                        <p:attrNameLst>
                                          <p:attrName>ppt_x</p:attrName>
                                        </p:attrNameLst>
                                      </p:cBhvr>
                                      <p:tavLst>
                                        <p:tav tm="0" fmla="#ppt_x+(cos(-2*pi*(1-$))*-#ppt_x-sin(-2*pi*(1-$))*(1-#ppt_y))*(1-$)">
                                          <p:val>
                                            <p:fltVal val="0"/>
                                          </p:val>
                                        </p:tav>
                                        <p:tav tm="100000">
                                          <p:val>
                                            <p:fltVal val="1"/>
                                          </p:val>
                                        </p:tav>
                                      </p:tavLst>
                                    </p:anim>
                                    <p:anim calcmode="lin" valueType="num">
                                      <p:cBhvr>
                                        <p:cTn id="18" dur="3000" fill="hold"/>
                                        <p:tgtEl>
                                          <p:spTgt spid="59397"/>
                                        </p:tgtEl>
                                        <p:attrNameLst>
                                          <p:attrName>ppt_y</p:attrName>
                                        </p:attrNameLst>
                                      </p:cBhvr>
                                      <p:tavLst>
                                        <p:tav tm="0" fmla="#ppt_y+(sin(-2*pi*(1-$))*-#ppt_x+cos(-2*pi*(1-$))*(1-#ppt_y))*(1-$)">
                                          <p:val>
                                            <p:fltVal val="0"/>
                                          </p:val>
                                        </p:tav>
                                        <p:tav tm="100000">
                                          <p:val>
                                            <p:fltVal val="1"/>
                                          </p:val>
                                        </p:tav>
                                      </p:tavLst>
                                    </p:anim>
                                  </p:childTnLst>
                                </p:cTn>
                              </p:par>
                            </p:childTnLst>
                          </p:cTn>
                        </p:par>
                        <p:par>
                          <p:cTn id="19" fill="hold" nodeType="afterGroup">
                            <p:stCondLst>
                              <p:cond delay="6000"/>
                            </p:stCondLst>
                            <p:childTnLst>
                              <p:par>
                                <p:cTn id="20" presetID="19" presetClass="entr" presetSubtype="10" fill="hold" grpId="2" nodeType="afterEffect">
                                  <p:stCondLst>
                                    <p:cond delay="0"/>
                                  </p:stCondLst>
                                  <p:childTnLst>
                                    <p:set>
                                      <p:cBhvr>
                                        <p:cTn id="21" dur="1" fill="hold">
                                          <p:stCondLst>
                                            <p:cond delay="0"/>
                                          </p:stCondLst>
                                        </p:cTn>
                                        <p:tgtEl>
                                          <p:spTgt spid="59397"/>
                                        </p:tgtEl>
                                        <p:attrNameLst>
                                          <p:attrName>style.visibility</p:attrName>
                                        </p:attrNameLst>
                                      </p:cBhvr>
                                      <p:to>
                                        <p:strVal val="visible"/>
                                      </p:to>
                                    </p:set>
                                    <p:anim calcmode="lin" valueType="num">
                                      <p:cBhvr>
                                        <p:cTn id="22" dur="5000" fill="hold"/>
                                        <p:tgtEl>
                                          <p:spTgt spid="59397"/>
                                        </p:tgtEl>
                                        <p:attrNameLst>
                                          <p:attrName>ppt_w</p:attrName>
                                        </p:attrNameLst>
                                      </p:cBhvr>
                                      <p:tavLst>
                                        <p:tav tm="0" fmla="#ppt_w*sin(2.5*pi*$)">
                                          <p:val>
                                            <p:fltVal val="0"/>
                                          </p:val>
                                        </p:tav>
                                        <p:tav tm="100000">
                                          <p:val>
                                            <p:fltVal val="1"/>
                                          </p:val>
                                        </p:tav>
                                      </p:tavLst>
                                    </p:anim>
                                    <p:anim calcmode="lin" valueType="num">
                                      <p:cBhvr>
                                        <p:cTn id="23" dur="5000" fill="hold"/>
                                        <p:tgtEl>
                                          <p:spTgt spid="5939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7" grpId="0" animBg="1"/>
      <p:bldP spid="59397" grpId="1" animBg="1"/>
      <p:bldP spid="59397" grpId="2"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lgn="just"/>
            <a:r>
              <a:rPr lang="ar-SA" dirty="0"/>
              <a:t>تتوافر سياسات واجراءات للقبول بالبرنامج معلنة </a:t>
            </a:r>
            <a:r>
              <a:rPr lang="ar-EG" dirty="0"/>
              <a:t>وواضحة للطلاب </a:t>
            </a:r>
            <a:r>
              <a:rPr lang="ar-SA" dirty="0"/>
              <a:t>من خلال وسائل متعددة (مكتب شؤون الطلاب، دليل الطالب، موقع الكتروني، ...)</a:t>
            </a:r>
            <a:r>
              <a:rPr lang="ar-EG" cap="all" dirty="0"/>
              <a:t>.</a:t>
            </a:r>
            <a:endParaRPr lang="en-US" dirty="0"/>
          </a:p>
          <a:p>
            <a:pPr lvl="0" algn="just"/>
            <a:r>
              <a:rPr lang="ar-SA" dirty="0"/>
              <a:t>يعقد لقاء في بداية العام الدراسي لتعريف الطلاب الجدد بالبرنامج.</a:t>
            </a:r>
            <a:endParaRPr lang="en-US" dirty="0"/>
          </a:p>
          <a:p>
            <a:pPr lvl="0" algn="just"/>
            <a:r>
              <a:rPr lang="ar-EG" cap="all" dirty="0"/>
              <a:t>تم إنشاء وحدة للريادة الأكاديمية لها مقر بالقسم تتكون من مدير ومنسق وأعضاء بحيث تم تحديد أعضاء الريادة الأكاديمية وعددهم ست وعشرون عضوا من مدرسي اللغة على أن يتولى مهام الريادة سبعة أعضاء لكل من الفرقتين الأولى والثانية وستة أعضاء لكل من الفرقتين الثالثة والرابعة بحيث يتم توزيع طلاب الفرق الأربعة لدى قسم اللغة الإنجليزية على مجموعات لا تزيد عن 70 طالبا لكل رائد أكاديمي من مدرسي اللغة الإنجليزية.</a:t>
            </a:r>
            <a:endParaRPr lang="en-US" dirty="0"/>
          </a:p>
          <a:p>
            <a:pPr algn="just"/>
            <a:r>
              <a:rPr lang="en-US" cap="all" dirty="0"/>
              <a:t> </a:t>
            </a:r>
            <a:r>
              <a:rPr lang="ar-EG" cap="all" dirty="0"/>
              <a:t>يوفر البرنامج مطوية تحتوي على أهم المعلومات التي تفيد طلاب البرنامج خلال سنوات الدراسة وفيها ما يخص الريادة الأكاديمية يتم توزيعها على الطلاب في اللقاء التعريفي الذي يعقده القسم في بداية كل عام</a:t>
            </a:r>
            <a:r>
              <a:rPr lang="ar-EG" dirty="0"/>
              <a:t>.</a:t>
            </a:r>
          </a:p>
        </p:txBody>
      </p:sp>
      <p:sp>
        <p:nvSpPr>
          <p:cNvPr id="2" name="Title 1"/>
          <p:cNvSpPr>
            <a:spLocks noGrp="1"/>
          </p:cNvSpPr>
          <p:nvPr>
            <p:ph type="title"/>
          </p:nvPr>
        </p:nvSpPr>
        <p:spPr/>
        <p:txBody>
          <a:bodyPr/>
          <a:lstStyle/>
          <a:p>
            <a:r>
              <a:rPr lang="ar-EG" dirty="0"/>
              <a:t>المعيار الثالث: الطلاب-1</a:t>
            </a:r>
          </a:p>
        </p:txBody>
      </p:sp>
    </p:spTree>
    <p:extLst>
      <p:ext uri="{BB962C8B-B14F-4D97-AF65-F5344CB8AC3E}">
        <p14:creationId xmlns:p14="http://schemas.microsoft.com/office/powerpoint/2010/main" val="12149182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just"/>
            <a:r>
              <a:rPr lang="ar-EG" dirty="0"/>
              <a:t>توجد برامج لدعم الطلاب المتميزين من أهم هذه البرامج: أولا: الدعم المادي والمعنوي حيث تم تكريم اوائل الفرق في اللقاء التعريفي الذي عقد بتاريخ 8/10/2019 وحصول الطالب الأول على مستوى كل فرقة على هدية رمزية، بالإضافة إلى لوحة شرف تحتوي على أسماء الأوائل للفرق الأربعة والإعلان عنها ورقيا في جنبات القسم والكترونيا على الموقع الرسمي للقسم.</a:t>
            </a:r>
            <a:endParaRPr lang="en-US" dirty="0"/>
          </a:p>
          <a:p>
            <a:pPr lvl="0" algn="just"/>
            <a:r>
              <a:rPr lang="en-US" dirty="0"/>
              <a:t> </a:t>
            </a:r>
            <a:r>
              <a:rPr lang="ar-EG" dirty="0"/>
              <a:t>تم استضافة التلاميذ المتفوقين بمدرسة حسين غراب وذلك للتفاعل مع الطلاب المتفوقين بالقسم من خلال مبادرة (الطالب المعلم) حيث يتم إلقاء بعض الدروس الخاصة بالصوتيات والمحادثة وذلك من أجل تحفيز وتشجيع الطلاب المتميزين وتدريبهم على طريقة إلقاء الدروس وذلك تحت إشراف أعضاء هيئة التدريس.</a:t>
            </a:r>
            <a:endParaRPr lang="en-US" dirty="0"/>
          </a:p>
          <a:p>
            <a:endParaRPr lang="ar-EG" dirty="0"/>
          </a:p>
        </p:txBody>
      </p:sp>
      <p:sp>
        <p:nvSpPr>
          <p:cNvPr id="3" name="Title 2"/>
          <p:cNvSpPr>
            <a:spLocks noGrp="1"/>
          </p:cNvSpPr>
          <p:nvPr>
            <p:ph type="title"/>
          </p:nvPr>
        </p:nvSpPr>
        <p:spPr/>
        <p:txBody>
          <a:bodyPr/>
          <a:lstStyle/>
          <a:p>
            <a:r>
              <a:rPr lang="ar-EG" dirty="0"/>
              <a:t>الطلاب-2</a:t>
            </a:r>
          </a:p>
        </p:txBody>
      </p:sp>
    </p:spTree>
    <p:extLst>
      <p:ext uri="{BB962C8B-B14F-4D97-AF65-F5344CB8AC3E}">
        <p14:creationId xmlns:p14="http://schemas.microsoft.com/office/powerpoint/2010/main" val="2464671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lgn="just"/>
            <a:r>
              <a:rPr lang="en-US" dirty="0"/>
              <a:t> </a:t>
            </a:r>
            <a:r>
              <a:rPr lang="ar-EG" dirty="0"/>
              <a:t>تم ترشيح عدد من الطلاب المتميزين بالفرق الأربعة بالقسم لفريق الجودة وذلك انسجاما لمتطلبات تطبيق ضمان الجودة حيث يكون هؤلاء الطلاب هم الممثلين الأساسين للطلبة أمام إدارة الجودة ليكونوا بمثابة قناة اتصال بين الطلاب ووحدة الجودة.</a:t>
            </a:r>
            <a:endParaRPr lang="en-US" dirty="0"/>
          </a:p>
          <a:p>
            <a:pPr lvl="0" algn="just"/>
            <a:r>
              <a:rPr lang="en-US" cap="all" dirty="0"/>
              <a:t> </a:t>
            </a:r>
            <a:r>
              <a:rPr lang="ar-EG" cap="all" dirty="0"/>
              <a:t>تم عقد جلسات الكترونية لمقرر "النقد" لطلاب الفرقة الثالثة تنفيذا لبرنامج "الأكاديمي الصغير" وهو أحد برامج الدعم الأكاديمي التي تهدف إلى مساعدة الطلاب المتعثرين في رفع تحصيلهم الدراسي وأيضا تطوير مهارات الطلاب المتفوقين وتم ذلك عن طريق عقد جلسات الكترونية من خلال إحدى وسائل التواصل الاجتماعي حيث تم تكوين مجموعة لعدد من الطلاب المتعثرين والمتفوقين وتولى الطالب المتميز مهمة الأكاديمي الصغير وكان ذلك تحت إشراف ومتابعة أحد أعضاء هيئة التدريس وهي د/ دينا حلمي شلبي.</a:t>
            </a:r>
            <a:endParaRPr lang="en-US" dirty="0"/>
          </a:p>
          <a:p>
            <a:endParaRPr lang="ar-EG" dirty="0"/>
          </a:p>
        </p:txBody>
      </p:sp>
      <p:sp>
        <p:nvSpPr>
          <p:cNvPr id="3" name="Title 2"/>
          <p:cNvSpPr>
            <a:spLocks noGrp="1"/>
          </p:cNvSpPr>
          <p:nvPr>
            <p:ph type="title"/>
          </p:nvPr>
        </p:nvSpPr>
        <p:spPr/>
        <p:txBody>
          <a:bodyPr/>
          <a:lstStyle/>
          <a:p>
            <a:r>
              <a:rPr lang="ar-EG" dirty="0"/>
              <a:t>الطلاب-3</a:t>
            </a:r>
          </a:p>
        </p:txBody>
      </p:sp>
    </p:spTree>
    <p:extLst>
      <p:ext uri="{BB962C8B-B14F-4D97-AF65-F5344CB8AC3E}">
        <p14:creationId xmlns:p14="http://schemas.microsoft.com/office/powerpoint/2010/main" val="42338315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just"/>
            <a:r>
              <a:rPr lang="ar-EG" dirty="0"/>
              <a:t>تم قياس وتقييم رضا الطلاب نحو فاعلية البرنامج التعليمي من حيث سياسات القبول والتحويل، الإرشاد الأكاديمي، الدعم الطلابي، أساليب التعليم والتعلم، التسهيلات المادية، الأنشطة الطلابية، التدريب الميداني، أسلوب المعاملة، طرق التقويم، المكتبة ... وغيرها، حيث تم تصميم واعتماد نموذج استبيان لقياس رضا الطلاب فيما يخص الخدمات الإدارية والتعليمية ومن ثم طرحه الكترونيا نظرا لجائحة كورونا وتحليل نتائجه والاستعانة به في أنشطة التطوير.  </a:t>
            </a:r>
            <a:endParaRPr lang="en-US" dirty="0"/>
          </a:p>
          <a:p>
            <a:pPr marL="0" indent="0">
              <a:buNone/>
            </a:pPr>
            <a:endParaRPr lang="en-US" dirty="0"/>
          </a:p>
          <a:p>
            <a:endParaRPr lang="ar-EG" dirty="0"/>
          </a:p>
        </p:txBody>
      </p:sp>
      <p:sp>
        <p:nvSpPr>
          <p:cNvPr id="3" name="Title 2"/>
          <p:cNvSpPr>
            <a:spLocks noGrp="1"/>
          </p:cNvSpPr>
          <p:nvPr>
            <p:ph type="title"/>
          </p:nvPr>
        </p:nvSpPr>
        <p:spPr/>
        <p:txBody>
          <a:bodyPr/>
          <a:lstStyle/>
          <a:p>
            <a:r>
              <a:rPr lang="ar-EG" dirty="0"/>
              <a:t>الطلاب-4</a:t>
            </a:r>
          </a:p>
        </p:txBody>
      </p:sp>
    </p:spTree>
    <p:extLst>
      <p:ext uri="{BB962C8B-B14F-4D97-AF65-F5344CB8AC3E}">
        <p14:creationId xmlns:p14="http://schemas.microsoft.com/office/powerpoint/2010/main" val="14171729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0"/>
            <a:ext cx="9144000" cy="6858000"/>
            <a:chOff x="657" y="845"/>
            <a:chExt cx="4236" cy="2449"/>
          </a:xfrm>
        </p:grpSpPr>
        <p:pic>
          <p:nvPicPr>
            <p:cNvPr id="13318" name="Picture 3" descr="ورد"/>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57" y="845"/>
              <a:ext cx="4236" cy="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Rectangle 4"/>
            <p:cNvSpPr>
              <a:spLocks noChangeArrowheads="1"/>
            </p:cNvSpPr>
            <p:nvPr/>
          </p:nvSpPr>
          <p:spPr bwMode="auto">
            <a:xfrm>
              <a:off x="1500" y="1434"/>
              <a:ext cx="2559" cy="12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a:p>
          </p:txBody>
        </p:sp>
      </p:grpSp>
      <p:sp>
        <p:nvSpPr>
          <p:cNvPr id="59397" name="WordArt 5"/>
          <p:cNvSpPr>
            <a:spLocks noChangeArrowheads="1" noChangeShapeType="1" noTextEdit="1"/>
          </p:cNvSpPr>
          <p:nvPr/>
        </p:nvSpPr>
        <p:spPr bwMode="auto">
          <a:xfrm>
            <a:off x="971550" y="2266950"/>
            <a:ext cx="7272338" cy="2241550"/>
          </a:xfrm>
          <a:prstGeom prst="rect">
            <a:avLst/>
          </a:prstGeom>
        </p:spPr>
        <p:txBody>
          <a:bodyPr wrap="none" fromWordArt="1">
            <a:prstTxWarp prst="textPlain">
              <a:avLst>
                <a:gd name="adj" fmla="val 50000"/>
              </a:avLst>
            </a:prstTxWarp>
            <a:scene3d>
              <a:camera prst="legacyPerspectiveBottom"/>
              <a:lightRig rig="legacyFlat3" dir="t"/>
            </a:scene3d>
            <a:sp3d extrusionH="121893000" prstMaterial="legacyMatte">
              <a:extrusionClr>
                <a:srgbClr val="CCECFF"/>
              </a:extrusionClr>
            </a:sp3d>
          </a:bodyPr>
          <a:lstStyle/>
          <a:p>
            <a:pPr algn="ctr" rtl="0"/>
            <a:r>
              <a:rPr lang="en-US" sz="3600" b="1" kern="10">
                <a:ln w="9525">
                  <a:round/>
                  <a:headEnd/>
                  <a:tailEnd/>
                </a:ln>
                <a:gradFill rotWithShape="1">
                  <a:gsLst>
                    <a:gs pos="0">
                      <a:srgbClr val="03D4A8"/>
                    </a:gs>
                    <a:gs pos="25000">
                      <a:srgbClr val="21D6E0"/>
                    </a:gs>
                    <a:gs pos="75000">
                      <a:srgbClr val="0087E6"/>
                    </a:gs>
                    <a:gs pos="100000">
                      <a:srgbClr val="005CBF"/>
                    </a:gs>
                  </a:gsLst>
                  <a:path path="rect">
                    <a:fillToRect l="50000" t="50000" r="50000" b="50000"/>
                  </a:path>
                </a:gradFill>
                <a:latin typeface="Monotype Corsiva"/>
              </a:rPr>
              <a:t>Thank You </a:t>
            </a:r>
            <a:endParaRPr lang="ar-EG" sz="3600" b="1" kern="10">
              <a:ln w="9525">
                <a:round/>
                <a:headEnd/>
                <a:tailEnd/>
              </a:ln>
              <a:gradFill rotWithShape="1">
                <a:gsLst>
                  <a:gs pos="0">
                    <a:srgbClr val="03D4A8"/>
                  </a:gs>
                  <a:gs pos="25000">
                    <a:srgbClr val="21D6E0"/>
                  </a:gs>
                  <a:gs pos="75000">
                    <a:srgbClr val="0087E6"/>
                  </a:gs>
                  <a:gs pos="100000">
                    <a:srgbClr val="005CBF"/>
                  </a:gs>
                </a:gsLst>
                <a:path path="rect">
                  <a:fillToRect l="50000" t="50000" r="50000" b="50000"/>
                </a:path>
              </a:gradFill>
              <a:latin typeface="Monotype Corsiva"/>
            </a:endParaRPr>
          </a:p>
        </p:txBody>
      </p:sp>
      <p:sp>
        <p:nvSpPr>
          <p:cNvPr id="2" name="Footer Placeholder 1"/>
          <p:cNvSpPr>
            <a:spLocks noGrp="1"/>
          </p:cNvSpPr>
          <p:nvPr>
            <p:ph type="ftr" sz="quarter" idx="12"/>
          </p:nvPr>
        </p:nvSpPr>
        <p:spPr/>
        <p:txBody>
          <a:bodyPr/>
          <a:lstStyle/>
          <a:p>
            <a:pPr>
              <a:defRPr/>
            </a:pPr>
            <a:r>
              <a:rPr lang="en-GB"/>
              <a:t>Political Reflexivity</a:t>
            </a:r>
          </a:p>
        </p:txBody>
      </p:sp>
      <p:sp>
        <p:nvSpPr>
          <p:cNvPr id="3" name="Slide Number Placeholder 2"/>
          <p:cNvSpPr>
            <a:spLocks noGrp="1"/>
          </p:cNvSpPr>
          <p:nvPr>
            <p:ph type="sldNum" sz="quarter" idx="10"/>
          </p:nvPr>
        </p:nvSpPr>
        <p:spPr/>
        <p:txBody>
          <a:bodyPr/>
          <a:lstStyle/>
          <a:p>
            <a:pPr>
              <a:defRPr/>
            </a:pPr>
            <a:fld id="{F4F38EED-8CA1-4A06-87FF-0207C0869595}" type="slidenum">
              <a:rPr lang="ar-EG" smtClean="0"/>
              <a:pPr>
                <a:defRPr/>
              </a:pPr>
              <a:t>28</a:t>
            </a:fld>
            <a:endParaRPr lang="en-GB"/>
          </a:p>
        </p:txBody>
      </p:sp>
    </p:spTree>
    <p:extLst>
      <p:ext uri="{BB962C8B-B14F-4D97-AF65-F5344CB8AC3E}">
        <p14:creationId xmlns:p14="http://schemas.microsoft.com/office/powerpoint/2010/main" val="22873169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3" presetClass="entr" presetSubtype="0" fill="hold" grpId="0" nodeType="afterEffect">
                                  <p:stCondLst>
                                    <p:cond delay="0"/>
                                  </p:stCondLst>
                                  <p:childTnLst>
                                    <p:set>
                                      <p:cBhvr>
                                        <p:cTn id="6" dur="1" fill="hold">
                                          <p:stCondLst>
                                            <p:cond delay="0"/>
                                          </p:stCondLst>
                                        </p:cTn>
                                        <p:tgtEl>
                                          <p:spTgt spid="59397"/>
                                        </p:tgtEl>
                                        <p:attrNameLst>
                                          <p:attrName>style.visibility</p:attrName>
                                        </p:attrNameLst>
                                      </p:cBhvr>
                                      <p:to>
                                        <p:strVal val="visible"/>
                                      </p:to>
                                    </p:set>
                                    <p:animEffect transition="in" filter="fade">
                                      <p:cBhvr>
                                        <p:cTn id="7" dur="300"/>
                                        <p:tgtEl>
                                          <p:spTgt spid="59397"/>
                                        </p:tgtEl>
                                      </p:cBhvr>
                                    </p:animEffect>
                                    <p:anim calcmode="lin" valueType="num">
                                      <p:cBhvr>
                                        <p:cTn id="8" dur="1200" fill="hold"/>
                                        <p:tgtEl>
                                          <p:spTgt spid="59397"/>
                                        </p:tgtEl>
                                        <p:attrNameLst>
                                          <p:attrName>ppt_x</p:attrName>
                                        </p:attrNameLst>
                                      </p:cBhvr>
                                      <p:tavLst>
                                        <p:tav tm="0">
                                          <p:val>
                                            <p:strVal val="#ppt_x"/>
                                          </p:val>
                                        </p:tav>
                                        <p:tav tm="100000">
                                          <p:val>
                                            <p:strVal val="#ppt_x"/>
                                          </p:val>
                                        </p:tav>
                                      </p:tavLst>
                                    </p:anim>
                                    <p:anim calcmode="lin" valueType="num">
                                      <p:cBhvr>
                                        <p:cTn id="9" dur="1200" fill="hold"/>
                                        <p:tgtEl>
                                          <p:spTgt spid="59397"/>
                                        </p:tgtEl>
                                        <p:attrNameLst>
                                          <p:attrName>ppt_y</p:attrName>
                                        </p:attrNameLst>
                                      </p:cBhvr>
                                      <p:tavLst>
                                        <p:tav tm="0">
                                          <p:val>
                                            <p:strVal val="#ppt_y+0.31"/>
                                          </p:val>
                                        </p:tav>
                                        <p:tav tm="100000">
                                          <p:val>
                                            <p:strVal val="#ppt_y+0.31"/>
                                          </p:val>
                                        </p:tav>
                                      </p:tavLst>
                                    </p:anim>
                                    <p:anim calcmode="lin" valueType="num">
                                      <p:cBhvr>
                                        <p:cTn id="10" dur="1800" decel="50000" fill="hold">
                                          <p:stCondLst>
                                            <p:cond delay="1200"/>
                                          </p:stCondLst>
                                        </p:cTn>
                                        <p:tgtEl>
                                          <p:spTgt spid="5939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800" decel="50000" fill="hold">
                                          <p:stCondLst>
                                            <p:cond delay="1200"/>
                                          </p:stCondLst>
                                        </p:cTn>
                                        <p:tgtEl>
                                          <p:spTgt spid="5939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FA2.WAV"/>
                                        </p:tgtEl>
                                      </p:cMediaNode>
                                    </p:audio>
                                  </p:subTnLst>
                                </p:cTn>
                              </p:par>
                            </p:childTnLst>
                          </p:cTn>
                        </p:par>
                        <p:par>
                          <p:cTn id="12" fill="hold" nodeType="afterGroup">
                            <p:stCondLst>
                              <p:cond delay="3000"/>
                            </p:stCondLst>
                            <p:childTnLst>
                              <p:par>
                                <p:cTn id="13" presetID="15" presetClass="entr" presetSubtype="0" fill="hold" grpId="1" nodeType="afterEffect">
                                  <p:stCondLst>
                                    <p:cond delay="0"/>
                                  </p:stCondLst>
                                  <p:childTnLst>
                                    <p:set>
                                      <p:cBhvr>
                                        <p:cTn id="14" dur="1" fill="hold">
                                          <p:stCondLst>
                                            <p:cond delay="0"/>
                                          </p:stCondLst>
                                        </p:cTn>
                                        <p:tgtEl>
                                          <p:spTgt spid="59397"/>
                                        </p:tgtEl>
                                        <p:attrNameLst>
                                          <p:attrName>style.visibility</p:attrName>
                                        </p:attrNameLst>
                                      </p:cBhvr>
                                      <p:to>
                                        <p:strVal val="visible"/>
                                      </p:to>
                                    </p:set>
                                    <p:anim calcmode="lin" valueType="num">
                                      <p:cBhvr>
                                        <p:cTn id="15" dur="3000" fill="hold"/>
                                        <p:tgtEl>
                                          <p:spTgt spid="59397"/>
                                        </p:tgtEl>
                                        <p:attrNameLst>
                                          <p:attrName>ppt_w</p:attrName>
                                        </p:attrNameLst>
                                      </p:cBhvr>
                                      <p:tavLst>
                                        <p:tav tm="0">
                                          <p:val>
                                            <p:fltVal val="0"/>
                                          </p:val>
                                        </p:tav>
                                        <p:tav tm="100000">
                                          <p:val>
                                            <p:strVal val="#ppt_w"/>
                                          </p:val>
                                        </p:tav>
                                      </p:tavLst>
                                    </p:anim>
                                    <p:anim calcmode="lin" valueType="num">
                                      <p:cBhvr>
                                        <p:cTn id="16" dur="3000" fill="hold"/>
                                        <p:tgtEl>
                                          <p:spTgt spid="59397"/>
                                        </p:tgtEl>
                                        <p:attrNameLst>
                                          <p:attrName>ppt_h</p:attrName>
                                        </p:attrNameLst>
                                      </p:cBhvr>
                                      <p:tavLst>
                                        <p:tav tm="0">
                                          <p:val>
                                            <p:fltVal val="0"/>
                                          </p:val>
                                        </p:tav>
                                        <p:tav tm="100000">
                                          <p:val>
                                            <p:strVal val="#ppt_h"/>
                                          </p:val>
                                        </p:tav>
                                      </p:tavLst>
                                    </p:anim>
                                    <p:anim calcmode="lin" valueType="num">
                                      <p:cBhvr>
                                        <p:cTn id="17" dur="3000" fill="hold"/>
                                        <p:tgtEl>
                                          <p:spTgt spid="59397"/>
                                        </p:tgtEl>
                                        <p:attrNameLst>
                                          <p:attrName>ppt_x</p:attrName>
                                        </p:attrNameLst>
                                      </p:cBhvr>
                                      <p:tavLst>
                                        <p:tav tm="0" fmla="#ppt_x+(cos(-2*pi*(1-$))*-#ppt_x-sin(-2*pi*(1-$))*(1-#ppt_y))*(1-$)">
                                          <p:val>
                                            <p:fltVal val="0"/>
                                          </p:val>
                                        </p:tav>
                                        <p:tav tm="100000">
                                          <p:val>
                                            <p:fltVal val="1"/>
                                          </p:val>
                                        </p:tav>
                                      </p:tavLst>
                                    </p:anim>
                                    <p:anim calcmode="lin" valueType="num">
                                      <p:cBhvr>
                                        <p:cTn id="18" dur="3000" fill="hold"/>
                                        <p:tgtEl>
                                          <p:spTgt spid="59397"/>
                                        </p:tgtEl>
                                        <p:attrNameLst>
                                          <p:attrName>ppt_y</p:attrName>
                                        </p:attrNameLst>
                                      </p:cBhvr>
                                      <p:tavLst>
                                        <p:tav tm="0" fmla="#ppt_y+(sin(-2*pi*(1-$))*-#ppt_x+cos(-2*pi*(1-$))*(1-#ppt_y))*(1-$)">
                                          <p:val>
                                            <p:fltVal val="0"/>
                                          </p:val>
                                        </p:tav>
                                        <p:tav tm="100000">
                                          <p:val>
                                            <p:fltVal val="1"/>
                                          </p:val>
                                        </p:tav>
                                      </p:tavLst>
                                    </p:anim>
                                  </p:childTnLst>
                                </p:cTn>
                              </p:par>
                            </p:childTnLst>
                          </p:cTn>
                        </p:par>
                        <p:par>
                          <p:cTn id="19" fill="hold" nodeType="afterGroup">
                            <p:stCondLst>
                              <p:cond delay="6000"/>
                            </p:stCondLst>
                            <p:childTnLst>
                              <p:par>
                                <p:cTn id="20" presetID="19" presetClass="entr" presetSubtype="10" fill="hold" grpId="2" nodeType="afterEffect">
                                  <p:stCondLst>
                                    <p:cond delay="0"/>
                                  </p:stCondLst>
                                  <p:childTnLst>
                                    <p:set>
                                      <p:cBhvr>
                                        <p:cTn id="21" dur="1" fill="hold">
                                          <p:stCondLst>
                                            <p:cond delay="0"/>
                                          </p:stCondLst>
                                        </p:cTn>
                                        <p:tgtEl>
                                          <p:spTgt spid="59397"/>
                                        </p:tgtEl>
                                        <p:attrNameLst>
                                          <p:attrName>style.visibility</p:attrName>
                                        </p:attrNameLst>
                                      </p:cBhvr>
                                      <p:to>
                                        <p:strVal val="visible"/>
                                      </p:to>
                                    </p:set>
                                    <p:anim calcmode="lin" valueType="num">
                                      <p:cBhvr>
                                        <p:cTn id="22" dur="5000" fill="hold"/>
                                        <p:tgtEl>
                                          <p:spTgt spid="59397"/>
                                        </p:tgtEl>
                                        <p:attrNameLst>
                                          <p:attrName>ppt_w</p:attrName>
                                        </p:attrNameLst>
                                      </p:cBhvr>
                                      <p:tavLst>
                                        <p:tav tm="0" fmla="#ppt_w*sin(2.5*pi*$)">
                                          <p:val>
                                            <p:fltVal val="0"/>
                                          </p:val>
                                        </p:tav>
                                        <p:tav tm="100000">
                                          <p:val>
                                            <p:fltVal val="1"/>
                                          </p:val>
                                        </p:tav>
                                      </p:tavLst>
                                    </p:anim>
                                    <p:anim calcmode="lin" valueType="num">
                                      <p:cBhvr>
                                        <p:cTn id="23" dur="5000" fill="hold"/>
                                        <p:tgtEl>
                                          <p:spTgt spid="5939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7" grpId="0" animBg="1"/>
      <p:bldP spid="59397" grpId="1" animBg="1"/>
      <p:bldP spid="59397" grpId="2"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ar-EG" b="1" dirty="0"/>
              <a:t>كفاية اعضاء هيئه التدريس.</a:t>
            </a:r>
            <a:endParaRPr lang="en-US" dirty="0"/>
          </a:p>
          <a:p>
            <a:pPr lvl="0"/>
            <a:r>
              <a:rPr lang="ar-EG" b="1" dirty="0"/>
              <a:t>كفاية الهيئة المعاونة.</a:t>
            </a:r>
            <a:endParaRPr lang="en-US" dirty="0"/>
          </a:p>
          <a:p>
            <a:pPr lvl="0"/>
            <a:r>
              <a:rPr lang="ar-EG" b="1" dirty="0"/>
              <a:t>كفاءة السادة أعضاء هيئة التدريس.</a:t>
            </a:r>
            <a:endParaRPr lang="en-US" dirty="0"/>
          </a:p>
          <a:p>
            <a:pPr lvl="0"/>
            <a:r>
              <a:rPr lang="ar-EG" b="1" dirty="0"/>
              <a:t>كفاءة الهيئة المعاونة.</a:t>
            </a:r>
            <a:endParaRPr lang="en-US" dirty="0"/>
          </a:p>
          <a:p>
            <a:pPr lvl="0"/>
            <a:r>
              <a:rPr lang="ar-EG" b="1" dirty="0"/>
              <a:t>تنمية قدرات ومهارات أعضاء هيئه التدريس</a:t>
            </a:r>
            <a:r>
              <a:rPr lang="en-US" b="1" dirty="0"/>
              <a:t>.</a:t>
            </a:r>
            <a:endParaRPr lang="en-US" dirty="0"/>
          </a:p>
          <a:p>
            <a:pPr lvl="0"/>
            <a:r>
              <a:rPr lang="ar-EG" b="1" dirty="0"/>
              <a:t>  تنمية قدرات ومهارات الهيئة المعاونة</a:t>
            </a:r>
            <a:r>
              <a:rPr lang="en-US" b="1" dirty="0"/>
              <a:t>.</a:t>
            </a:r>
            <a:endParaRPr lang="en-US" dirty="0"/>
          </a:p>
          <a:p>
            <a:pPr lvl="0"/>
            <a:r>
              <a:rPr lang="en-US" b="1" dirty="0"/>
              <a:t> </a:t>
            </a:r>
            <a:r>
              <a:rPr lang="ar-EG" b="1" dirty="0"/>
              <a:t>التحفيز والمحاسبة</a:t>
            </a:r>
            <a:r>
              <a:rPr lang="en-US" b="1" dirty="0"/>
              <a:t>.</a:t>
            </a:r>
            <a:endParaRPr lang="en-US" dirty="0"/>
          </a:p>
          <a:p>
            <a:pPr lvl="0"/>
            <a:r>
              <a:rPr lang="en-US" b="1" dirty="0"/>
              <a:t> </a:t>
            </a:r>
            <a:r>
              <a:rPr lang="ar-EG" b="1" dirty="0"/>
              <a:t>تقويم أداء أعضاء هيئه التدريس</a:t>
            </a:r>
            <a:r>
              <a:rPr lang="en-US" b="1" dirty="0"/>
              <a:t>.</a:t>
            </a:r>
            <a:endParaRPr lang="en-US" dirty="0"/>
          </a:p>
          <a:p>
            <a:pPr lvl="0"/>
            <a:r>
              <a:rPr lang="ar-EG" b="1" dirty="0"/>
              <a:t>تقويم أداء الهيئة المعاونة</a:t>
            </a:r>
            <a:r>
              <a:rPr lang="en-US" b="1" dirty="0"/>
              <a:t>.</a:t>
            </a:r>
            <a:endParaRPr lang="en-US" dirty="0"/>
          </a:p>
          <a:p>
            <a:pPr lvl="0"/>
            <a:r>
              <a:rPr lang="ar-EG" b="1" dirty="0"/>
              <a:t>اليات ومعايير التقويم</a:t>
            </a:r>
            <a:r>
              <a:rPr lang="fr-FR" b="1" dirty="0"/>
              <a:t>.</a:t>
            </a:r>
            <a:endParaRPr lang="en-US" dirty="0"/>
          </a:p>
          <a:p>
            <a:endParaRPr lang="ar-EG" dirty="0"/>
          </a:p>
        </p:txBody>
      </p:sp>
      <p:sp>
        <p:nvSpPr>
          <p:cNvPr id="2" name="Title 1"/>
          <p:cNvSpPr>
            <a:spLocks noGrp="1"/>
          </p:cNvSpPr>
          <p:nvPr>
            <p:ph type="title"/>
          </p:nvPr>
        </p:nvSpPr>
        <p:spPr/>
        <p:txBody>
          <a:bodyPr/>
          <a:lstStyle/>
          <a:p>
            <a:r>
              <a:rPr lang="ar-EG" sz="4800" dirty="0"/>
              <a:t>المعيار الرابع: أعضاء هيئة التدريس</a:t>
            </a:r>
          </a:p>
        </p:txBody>
      </p:sp>
    </p:spTree>
    <p:extLst>
      <p:ext uri="{BB962C8B-B14F-4D97-AF65-F5344CB8AC3E}">
        <p14:creationId xmlns:p14="http://schemas.microsoft.com/office/powerpoint/2010/main" val="1200728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just"/>
            <a:r>
              <a:rPr lang="ar-SA" dirty="0"/>
              <a:t>حرص</a:t>
            </a:r>
            <a:r>
              <a:rPr lang="ar-SA" i="1" dirty="0"/>
              <a:t> </a:t>
            </a:r>
            <a:r>
              <a:rPr lang="ar-SA" dirty="0"/>
              <a:t>برنامج</a:t>
            </a:r>
            <a:r>
              <a:rPr lang="ar-SA" i="1" dirty="0"/>
              <a:t> </a:t>
            </a:r>
            <a:r>
              <a:rPr lang="ar-SA" dirty="0"/>
              <a:t>اللغة الإنجليزية وآدابها على</a:t>
            </a:r>
            <a:r>
              <a:rPr lang="ar-SA" i="1" dirty="0"/>
              <a:t> </a:t>
            </a:r>
            <a:r>
              <a:rPr lang="ar-SA" dirty="0"/>
              <a:t>إعداد</a:t>
            </a:r>
            <a:r>
              <a:rPr lang="ar-SA" i="1" dirty="0"/>
              <a:t> </a:t>
            </a:r>
            <a:r>
              <a:rPr lang="ar-SA" dirty="0"/>
              <a:t>رؤية</a:t>
            </a:r>
            <a:r>
              <a:rPr lang="ar-SA" i="1" dirty="0"/>
              <a:t> </a:t>
            </a:r>
            <a:r>
              <a:rPr lang="ar-SA" dirty="0"/>
              <a:t>ورسالة</a:t>
            </a:r>
            <a:r>
              <a:rPr lang="ar-SA" i="1" dirty="0"/>
              <a:t> </a:t>
            </a:r>
            <a:r>
              <a:rPr lang="ar-SA" dirty="0"/>
              <a:t>متوافقة</a:t>
            </a:r>
            <a:r>
              <a:rPr lang="ar-SA" i="1" dirty="0"/>
              <a:t> </a:t>
            </a:r>
            <a:r>
              <a:rPr lang="ar-SA" dirty="0"/>
              <a:t>مع</a:t>
            </a:r>
            <a:r>
              <a:rPr lang="ar-SA" i="1" dirty="0"/>
              <a:t> </a:t>
            </a:r>
            <a:r>
              <a:rPr lang="ar-SA" dirty="0"/>
              <a:t>الرؤية والرسالة</a:t>
            </a:r>
            <a:r>
              <a:rPr lang="ar-SA" i="1" dirty="0"/>
              <a:t> </a:t>
            </a:r>
            <a:r>
              <a:rPr lang="ar-SA" dirty="0"/>
              <a:t>المعتمدة</a:t>
            </a:r>
            <a:r>
              <a:rPr lang="ar-SA" i="1" dirty="0"/>
              <a:t> </a:t>
            </a:r>
            <a:r>
              <a:rPr lang="ar-SA" dirty="0"/>
              <a:t>للكلية والتي تنص على التعهد بخدمة المجتمع من خلال اعداد خريج قادر علي فهم الثقافة الانجليزية، متميز علميا ومهنيا، مرسخ لديه الانتماء وحب الوطن.</a:t>
            </a:r>
            <a:r>
              <a:rPr lang="ar-EG" dirty="0"/>
              <a:t> وجد ان رسالة البرنامج تتفق مع رسالة كلية الآداب جامعة المنوفية</a:t>
            </a:r>
            <a:r>
              <a:rPr lang="ar-EG" b="1" dirty="0"/>
              <a:t>.</a:t>
            </a:r>
            <a:endParaRPr lang="en-US" dirty="0"/>
          </a:p>
          <a:p>
            <a:pPr lvl="0" algn="just"/>
            <a:r>
              <a:rPr lang="ar-SA" dirty="0"/>
              <a:t>في إطار حرص البرنامج على اعتماد الرؤية والرسالة الخاصة به وجد ان القسم قد اعتمدهم في مجلس قسم وكلية ابريل 2017.</a:t>
            </a:r>
            <a:endParaRPr lang="en-US" dirty="0"/>
          </a:p>
          <a:p>
            <a:pPr algn="just"/>
            <a:endParaRPr lang="ar-EG" dirty="0"/>
          </a:p>
        </p:txBody>
      </p:sp>
      <p:sp>
        <p:nvSpPr>
          <p:cNvPr id="2" name="Title 1"/>
          <p:cNvSpPr>
            <a:spLocks noGrp="1"/>
          </p:cNvSpPr>
          <p:nvPr>
            <p:ph type="title"/>
          </p:nvPr>
        </p:nvSpPr>
        <p:spPr/>
        <p:txBody>
          <a:bodyPr/>
          <a:lstStyle/>
          <a:p>
            <a:r>
              <a:rPr lang="ar-EG" dirty="0"/>
              <a:t>رسالة وأهداف البرنامج-1</a:t>
            </a:r>
          </a:p>
        </p:txBody>
      </p:sp>
    </p:spTree>
    <p:extLst>
      <p:ext uri="{BB962C8B-B14F-4D97-AF65-F5344CB8AC3E}">
        <p14:creationId xmlns:p14="http://schemas.microsoft.com/office/powerpoint/2010/main" val="24215971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0"/>
            <a:ext cx="9144000" cy="6858000"/>
            <a:chOff x="657" y="845"/>
            <a:chExt cx="4236" cy="2449"/>
          </a:xfrm>
        </p:grpSpPr>
        <p:pic>
          <p:nvPicPr>
            <p:cNvPr id="13318" name="Picture 3" descr="ورد"/>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57" y="845"/>
              <a:ext cx="4236" cy="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Rectangle 4"/>
            <p:cNvSpPr>
              <a:spLocks noChangeArrowheads="1"/>
            </p:cNvSpPr>
            <p:nvPr/>
          </p:nvSpPr>
          <p:spPr bwMode="auto">
            <a:xfrm>
              <a:off x="1500" y="1434"/>
              <a:ext cx="2559" cy="12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a:p>
          </p:txBody>
        </p:sp>
      </p:grpSp>
      <p:sp>
        <p:nvSpPr>
          <p:cNvPr id="59397" name="WordArt 5"/>
          <p:cNvSpPr>
            <a:spLocks noChangeArrowheads="1" noChangeShapeType="1" noTextEdit="1"/>
          </p:cNvSpPr>
          <p:nvPr/>
        </p:nvSpPr>
        <p:spPr bwMode="auto">
          <a:xfrm>
            <a:off x="971550" y="2266950"/>
            <a:ext cx="7272338" cy="2241550"/>
          </a:xfrm>
          <a:prstGeom prst="rect">
            <a:avLst/>
          </a:prstGeom>
        </p:spPr>
        <p:txBody>
          <a:bodyPr wrap="none" fromWordArt="1">
            <a:prstTxWarp prst="textPlain">
              <a:avLst>
                <a:gd name="adj" fmla="val 50000"/>
              </a:avLst>
            </a:prstTxWarp>
            <a:scene3d>
              <a:camera prst="legacyPerspectiveBottom"/>
              <a:lightRig rig="legacyFlat3" dir="t"/>
            </a:scene3d>
            <a:sp3d extrusionH="121893000" prstMaterial="legacyMatte">
              <a:extrusionClr>
                <a:srgbClr val="CCECFF"/>
              </a:extrusionClr>
            </a:sp3d>
          </a:bodyPr>
          <a:lstStyle/>
          <a:p>
            <a:pPr algn="ctr" rtl="0"/>
            <a:r>
              <a:rPr lang="en-US" sz="3600" b="1" kern="10">
                <a:ln w="9525">
                  <a:round/>
                  <a:headEnd/>
                  <a:tailEnd/>
                </a:ln>
                <a:gradFill rotWithShape="1">
                  <a:gsLst>
                    <a:gs pos="0">
                      <a:srgbClr val="03D4A8"/>
                    </a:gs>
                    <a:gs pos="25000">
                      <a:srgbClr val="21D6E0"/>
                    </a:gs>
                    <a:gs pos="75000">
                      <a:srgbClr val="0087E6"/>
                    </a:gs>
                    <a:gs pos="100000">
                      <a:srgbClr val="005CBF"/>
                    </a:gs>
                  </a:gsLst>
                  <a:path path="rect">
                    <a:fillToRect l="50000" t="50000" r="50000" b="50000"/>
                  </a:path>
                </a:gradFill>
                <a:latin typeface="Monotype Corsiva"/>
              </a:rPr>
              <a:t>Thank You </a:t>
            </a:r>
            <a:endParaRPr lang="ar-EG" sz="3600" b="1" kern="10">
              <a:ln w="9525">
                <a:round/>
                <a:headEnd/>
                <a:tailEnd/>
              </a:ln>
              <a:gradFill rotWithShape="1">
                <a:gsLst>
                  <a:gs pos="0">
                    <a:srgbClr val="03D4A8"/>
                  </a:gs>
                  <a:gs pos="25000">
                    <a:srgbClr val="21D6E0"/>
                  </a:gs>
                  <a:gs pos="75000">
                    <a:srgbClr val="0087E6"/>
                  </a:gs>
                  <a:gs pos="100000">
                    <a:srgbClr val="005CBF"/>
                  </a:gs>
                </a:gsLst>
                <a:path path="rect">
                  <a:fillToRect l="50000" t="50000" r="50000" b="50000"/>
                </a:path>
              </a:gradFill>
              <a:latin typeface="Monotype Corsiva"/>
            </a:endParaRPr>
          </a:p>
        </p:txBody>
      </p:sp>
      <p:sp>
        <p:nvSpPr>
          <p:cNvPr id="2" name="Footer Placeholder 1"/>
          <p:cNvSpPr>
            <a:spLocks noGrp="1"/>
          </p:cNvSpPr>
          <p:nvPr>
            <p:ph type="ftr" sz="quarter" idx="12"/>
          </p:nvPr>
        </p:nvSpPr>
        <p:spPr/>
        <p:txBody>
          <a:bodyPr/>
          <a:lstStyle/>
          <a:p>
            <a:pPr>
              <a:defRPr/>
            </a:pPr>
            <a:r>
              <a:rPr lang="en-GB"/>
              <a:t>Political Reflexivity</a:t>
            </a:r>
          </a:p>
        </p:txBody>
      </p:sp>
      <p:sp>
        <p:nvSpPr>
          <p:cNvPr id="3" name="Slide Number Placeholder 2"/>
          <p:cNvSpPr>
            <a:spLocks noGrp="1"/>
          </p:cNvSpPr>
          <p:nvPr>
            <p:ph type="sldNum" sz="quarter" idx="10"/>
          </p:nvPr>
        </p:nvSpPr>
        <p:spPr/>
        <p:txBody>
          <a:bodyPr/>
          <a:lstStyle/>
          <a:p>
            <a:pPr>
              <a:defRPr/>
            </a:pPr>
            <a:fld id="{F4F38EED-8CA1-4A06-87FF-0207C0869595}" type="slidenum">
              <a:rPr lang="ar-EG" smtClean="0"/>
              <a:pPr>
                <a:defRPr/>
              </a:pPr>
              <a:t>30</a:t>
            </a:fld>
            <a:endParaRPr lang="en-GB"/>
          </a:p>
        </p:txBody>
      </p:sp>
    </p:spTree>
    <p:extLst>
      <p:ext uri="{BB962C8B-B14F-4D97-AF65-F5344CB8AC3E}">
        <p14:creationId xmlns:p14="http://schemas.microsoft.com/office/powerpoint/2010/main" val="22873169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3" presetClass="entr" presetSubtype="0" fill="hold" grpId="0" nodeType="afterEffect">
                                  <p:stCondLst>
                                    <p:cond delay="0"/>
                                  </p:stCondLst>
                                  <p:childTnLst>
                                    <p:set>
                                      <p:cBhvr>
                                        <p:cTn id="6" dur="1" fill="hold">
                                          <p:stCondLst>
                                            <p:cond delay="0"/>
                                          </p:stCondLst>
                                        </p:cTn>
                                        <p:tgtEl>
                                          <p:spTgt spid="59397"/>
                                        </p:tgtEl>
                                        <p:attrNameLst>
                                          <p:attrName>style.visibility</p:attrName>
                                        </p:attrNameLst>
                                      </p:cBhvr>
                                      <p:to>
                                        <p:strVal val="visible"/>
                                      </p:to>
                                    </p:set>
                                    <p:animEffect transition="in" filter="fade">
                                      <p:cBhvr>
                                        <p:cTn id="7" dur="300"/>
                                        <p:tgtEl>
                                          <p:spTgt spid="59397"/>
                                        </p:tgtEl>
                                      </p:cBhvr>
                                    </p:animEffect>
                                    <p:anim calcmode="lin" valueType="num">
                                      <p:cBhvr>
                                        <p:cTn id="8" dur="1200" fill="hold"/>
                                        <p:tgtEl>
                                          <p:spTgt spid="59397"/>
                                        </p:tgtEl>
                                        <p:attrNameLst>
                                          <p:attrName>ppt_x</p:attrName>
                                        </p:attrNameLst>
                                      </p:cBhvr>
                                      <p:tavLst>
                                        <p:tav tm="0">
                                          <p:val>
                                            <p:strVal val="#ppt_x"/>
                                          </p:val>
                                        </p:tav>
                                        <p:tav tm="100000">
                                          <p:val>
                                            <p:strVal val="#ppt_x"/>
                                          </p:val>
                                        </p:tav>
                                      </p:tavLst>
                                    </p:anim>
                                    <p:anim calcmode="lin" valueType="num">
                                      <p:cBhvr>
                                        <p:cTn id="9" dur="1200" fill="hold"/>
                                        <p:tgtEl>
                                          <p:spTgt spid="59397"/>
                                        </p:tgtEl>
                                        <p:attrNameLst>
                                          <p:attrName>ppt_y</p:attrName>
                                        </p:attrNameLst>
                                      </p:cBhvr>
                                      <p:tavLst>
                                        <p:tav tm="0">
                                          <p:val>
                                            <p:strVal val="#ppt_y+0.31"/>
                                          </p:val>
                                        </p:tav>
                                        <p:tav tm="100000">
                                          <p:val>
                                            <p:strVal val="#ppt_y+0.31"/>
                                          </p:val>
                                        </p:tav>
                                      </p:tavLst>
                                    </p:anim>
                                    <p:anim calcmode="lin" valueType="num">
                                      <p:cBhvr>
                                        <p:cTn id="10" dur="1800" decel="50000" fill="hold">
                                          <p:stCondLst>
                                            <p:cond delay="1200"/>
                                          </p:stCondLst>
                                        </p:cTn>
                                        <p:tgtEl>
                                          <p:spTgt spid="5939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800" decel="50000" fill="hold">
                                          <p:stCondLst>
                                            <p:cond delay="1200"/>
                                          </p:stCondLst>
                                        </p:cTn>
                                        <p:tgtEl>
                                          <p:spTgt spid="5939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FA2.WAV"/>
                                        </p:tgtEl>
                                      </p:cMediaNode>
                                    </p:audio>
                                  </p:subTnLst>
                                </p:cTn>
                              </p:par>
                            </p:childTnLst>
                          </p:cTn>
                        </p:par>
                        <p:par>
                          <p:cTn id="12" fill="hold" nodeType="afterGroup">
                            <p:stCondLst>
                              <p:cond delay="3000"/>
                            </p:stCondLst>
                            <p:childTnLst>
                              <p:par>
                                <p:cTn id="13" presetID="15" presetClass="entr" presetSubtype="0" fill="hold" grpId="1" nodeType="afterEffect">
                                  <p:stCondLst>
                                    <p:cond delay="0"/>
                                  </p:stCondLst>
                                  <p:childTnLst>
                                    <p:set>
                                      <p:cBhvr>
                                        <p:cTn id="14" dur="1" fill="hold">
                                          <p:stCondLst>
                                            <p:cond delay="0"/>
                                          </p:stCondLst>
                                        </p:cTn>
                                        <p:tgtEl>
                                          <p:spTgt spid="59397"/>
                                        </p:tgtEl>
                                        <p:attrNameLst>
                                          <p:attrName>style.visibility</p:attrName>
                                        </p:attrNameLst>
                                      </p:cBhvr>
                                      <p:to>
                                        <p:strVal val="visible"/>
                                      </p:to>
                                    </p:set>
                                    <p:anim calcmode="lin" valueType="num">
                                      <p:cBhvr>
                                        <p:cTn id="15" dur="3000" fill="hold"/>
                                        <p:tgtEl>
                                          <p:spTgt spid="59397"/>
                                        </p:tgtEl>
                                        <p:attrNameLst>
                                          <p:attrName>ppt_w</p:attrName>
                                        </p:attrNameLst>
                                      </p:cBhvr>
                                      <p:tavLst>
                                        <p:tav tm="0">
                                          <p:val>
                                            <p:fltVal val="0"/>
                                          </p:val>
                                        </p:tav>
                                        <p:tav tm="100000">
                                          <p:val>
                                            <p:strVal val="#ppt_w"/>
                                          </p:val>
                                        </p:tav>
                                      </p:tavLst>
                                    </p:anim>
                                    <p:anim calcmode="lin" valueType="num">
                                      <p:cBhvr>
                                        <p:cTn id="16" dur="3000" fill="hold"/>
                                        <p:tgtEl>
                                          <p:spTgt spid="59397"/>
                                        </p:tgtEl>
                                        <p:attrNameLst>
                                          <p:attrName>ppt_h</p:attrName>
                                        </p:attrNameLst>
                                      </p:cBhvr>
                                      <p:tavLst>
                                        <p:tav tm="0">
                                          <p:val>
                                            <p:fltVal val="0"/>
                                          </p:val>
                                        </p:tav>
                                        <p:tav tm="100000">
                                          <p:val>
                                            <p:strVal val="#ppt_h"/>
                                          </p:val>
                                        </p:tav>
                                      </p:tavLst>
                                    </p:anim>
                                    <p:anim calcmode="lin" valueType="num">
                                      <p:cBhvr>
                                        <p:cTn id="17" dur="3000" fill="hold"/>
                                        <p:tgtEl>
                                          <p:spTgt spid="59397"/>
                                        </p:tgtEl>
                                        <p:attrNameLst>
                                          <p:attrName>ppt_x</p:attrName>
                                        </p:attrNameLst>
                                      </p:cBhvr>
                                      <p:tavLst>
                                        <p:tav tm="0" fmla="#ppt_x+(cos(-2*pi*(1-$))*-#ppt_x-sin(-2*pi*(1-$))*(1-#ppt_y))*(1-$)">
                                          <p:val>
                                            <p:fltVal val="0"/>
                                          </p:val>
                                        </p:tav>
                                        <p:tav tm="100000">
                                          <p:val>
                                            <p:fltVal val="1"/>
                                          </p:val>
                                        </p:tav>
                                      </p:tavLst>
                                    </p:anim>
                                    <p:anim calcmode="lin" valueType="num">
                                      <p:cBhvr>
                                        <p:cTn id="18" dur="3000" fill="hold"/>
                                        <p:tgtEl>
                                          <p:spTgt spid="59397"/>
                                        </p:tgtEl>
                                        <p:attrNameLst>
                                          <p:attrName>ppt_y</p:attrName>
                                        </p:attrNameLst>
                                      </p:cBhvr>
                                      <p:tavLst>
                                        <p:tav tm="0" fmla="#ppt_y+(sin(-2*pi*(1-$))*-#ppt_x+cos(-2*pi*(1-$))*(1-#ppt_y))*(1-$)">
                                          <p:val>
                                            <p:fltVal val="0"/>
                                          </p:val>
                                        </p:tav>
                                        <p:tav tm="100000">
                                          <p:val>
                                            <p:fltVal val="1"/>
                                          </p:val>
                                        </p:tav>
                                      </p:tavLst>
                                    </p:anim>
                                  </p:childTnLst>
                                </p:cTn>
                              </p:par>
                            </p:childTnLst>
                          </p:cTn>
                        </p:par>
                        <p:par>
                          <p:cTn id="19" fill="hold" nodeType="afterGroup">
                            <p:stCondLst>
                              <p:cond delay="6000"/>
                            </p:stCondLst>
                            <p:childTnLst>
                              <p:par>
                                <p:cTn id="20" presetID="19" presetClass="entr" presetSubtype="10" fill="hold" grpId="2" nodeType="afterEffect">
                                  <p:stCondLst>
                                    <p:cond delay="0"/>
                                  </p:stCondLst>
                                  <p:childTnLst>
                                    <p:set>
                                      <p:cBhvr>
                                        <p:cTn id="21" dur="1" fill="hold">
                                          <p:stCondLst>
                                            <p:cond delay="0"/>
                                          </p:stCondLst>
                                        </p:cTn>
                                        <p:tgtEl>
                                          <p:spTgt spid="59397"/>
                                        </p:tgtEl>
                                        <p:attrNameLst>
                                          <p:attrName>style.visibility</p:attrName>
                                        </p:attrNameLst>
                                      </p:cBhvr>
                                      <p:to>
                                        <p:strVal val="visible"/>
                                      </p:to>
                                    </p:set>
                                    <p:anim calcmode="lin" valueType="num">
                                      <p:cBhvr>
                                        <p:cTn id="22" dur="5000" fill="hold"/>
                                        <p:tgtEl>
                                          <p:spTgt spid="59397"/>
                                        </p:tgtEl>
                                        <p:attrNameLst>
                                          <p:attrName>ppt_w</p:attrName>
                                        </p:attrNameLst>
                                      </p:cBhvr>
                                      <p:tavLst>
                                        <p:tav tm="0" fmla="#ppt_w*sin(2.5*pi*$)">
                                          <p:val>
                                            <p:fltVal val="0"/>
                                          </p:val>
                                        </p:tav>
                                        <p:tav tm="100000">
                                          <p:val>
                                            <p:fltVal val="1"/>
                                          </p:val>
                                        </p:tav>
                                      </p:tavLst>
                                    </p:anim>
                                    <p:anim calcmode="lin" valueType="num">
                                      <p:cBhvr>
                                        <p:cTn id="23" dur="5000" fill="hold"/>
                                        <p:tgtEl>
                                          <p:spTgt spid="5939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7" grpId="0" animBg="1"/>
      <p:bldP spid="59397" grpId="1" animBg="1"/>
      <p:bldP spid="59397" grpId="2"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0" algn="just"/>
            <a:r>
              <a:rPr lang="ar-EG" dirty="0"/>
              <a:t>وجد لدي برنامج اللغة الانجليزية سياسات معلنة ومعتمدة للتعليم والتعلم,</a:t>
            </a:r>
            <a:endParaRPr lang="en-US" dirty="0"/>
          </a:p>
          <a:p>
            <a:pPr lvl="0" algn="just"/>
            <a:r>
              <a:rPr lang="ar-EG" dirty="0"/>
              <a:t>التوافق النسبي بين مقررات الدراسات الأدبية واللغوية وسياسات التعليم والتعلم حيث عدد الساعات النظري والعملي وتقارير استراتيجيات التعليم والتعلم المعتمدة,</a:t>
            </a:r>
            <a:endParaRPr lang="en-US" dirty="0"/>
          </a:p>
          <a:p>
            <a:pPr lvl="0" algn="just"/>
            <a:r>
              <a:rPr lang="ar-EG" dirty="0"/>
              <a:t>مراجعة سياسات التعليم والتعلم المعتمدة والمتبعة بالبرنامج في ضوء احصائيات النجاح والرسوب وتقارير تقويم مخرجات التعلم للبرنامج, الاستبيانات, ويتم الاستفادة من أراء الأطراف المعنية من خلال اجتماعات ولقاءات وورش عمل منها صياغة الرؤية والرسالة, تحديث مواصفات الخريج, اعداد خطة التعزيز والتطوير,</a:t>
            </a:r>
            <a:endParaRPr lang="en-US" dirty="0"/>
          </a:p>
          <a:p>
            <a:pPr lvl="0" algn="just"/>
            <a:r>
              <a:rPr lang="ar-EG" dirty="0"/>
              <a:t>وجد لدي البرنامج مراجعة السياسات الخاصة بالتعليم والتعلم في ضوء التطورات في طرق التعليم والتعلم وذلك حيث استحداث استراتيجية التعليم الهجين المنبثقة من سياسة التعليم عن بعد,</a:t>
            </a:r>
            <a:endParaRPr lang="en-US" dirty="0"/>
          </a:p>
          <a:p>
            <a:endParaRPr lang="ar-EG" dirty="0"/>
          </a:p>
        </p:txBody>
      </p:sp>
      <p:sp>
        <p:nvSpPr>
          <p:cNvPr id="2" name="Title 1"/>
          <p:cNvSpPr>
            <a:spLocks noGrp="1"/>
          </p:cNvSpPr>
          <p:nvPr>
            <p:ph type="title"/>
          </p:nvPr>
        </p:nvSpPr>
        <p:spPr/>
        <p:txBody>
          <a:bodyPr>
            <a:normAutofit/>
          </a:bodyPr>
          <a:lstStyle/>
          <a:p>
            <a:r>
              <a:rPr lang="ar-EG" dirty="0"/>
              <a:t>المعيار الخامس: التعليم والتعلم-1</a:t>
            </a:r>
          </a:p>
        </p:txBody>
      </p:sp>
    </p:spTree>
    <p:extLst>
      <p:ext uri="{BB962C8B-B14F-4D97-AF65-F5344CB8AC3E}">
        <p14:creationId xmlns:p14="http://schemas.microsoft.com/office/powerpoint/2010/main" val="25406530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0" algn="just"/>
            <a:r>
              <a:rPr lang="ar-EG" dirty="0"/>
              <a:t>يقوم البرنامج بالتعامل مع المشاكل المؤثرة في فاعلية التعليم مثل المشاكل المتعلقة بالكثافة العددية, فقد وجد لدي البرنامج عدد 3 مدرجات, ويتسع كل مدرج لعدد 150:100 طالب وهذا يؤكد ضرورة تقسيم الطلاب وتوزيعهم لعدد مجموعة او مجموعتين وهذا يتناسب مع الظروف جائحة كوؤونا والاجراءات الاحترازية,</a:t>
            </a:r>
            <a:endParaRPr lang="en-US" dirty="0"/>
          </a:p>
          <a:p>
            <a:pPr lvl="0" algn="just"/>
            <a:r>
              <a:rPr lang="ar-EG" dirty="0"/>
              <a:t>وقد تم التعامل مع موقف الدروس الخصوصية من خلال ادارة البرنامج حيث قام أعضاء هيئة التدريس بتقديم عدد من الدورات التابعة لوحدة الارشاد الكاديمي والتي تدعم الطالب المتميز وتحفز الطالب المتعسر,</a:t>
            </a:r>
            <a:endParaRPr lang="en-US" dirty="0"/>
          </a:p>
          <a:p>
            <a:pPr lvl="0" algn="just"/>
            <a:r>
              <a:rPr lang="ar-EG" dirty="0"/>
              <a:t>وقد تم تخصيص عدد ساعات مكتبية للسادة أعضاء هيئة التدريس بحد أدني ساعتين أسبوعيا,</a:t>
            </a:r>
            <a:endParaRPr lang="en-US" dirty="0"/>
          </a:p>
          <a:p>
            <a:pPr algn="just"/>
            <a:r>
              <a:rPr lang="ar-EG" dirty="0"/>
              <a:t>فوجد لدي البرنامج تبني المعايير الفنية للملزمة الدراسية والمعتمدة والمعلنة من الجامعة, وقد وجد ان أعضاء لجنة المراجعة والمتابعة الداخلية يقوموا باعداد تقارير بخصوص التوافق بين محتوي المادة العلمية المقدمة بالملزمة الدراسية و التوصيف المعتمد من القسم العلمي, </a:t>
            </a:r>
          </a:p>
        </p:txBody>
      </p:sp>
      <p:sp>
        <p:nvSpPr>
          <p:cNvPr id="3" name="Title 2"/>
          <p:cNvSpPr>
            <a:spLocks noGrp="1"/>
          </p:cNvSpPr>
          <p:nvPr>
            <p:ph type="title"/>
          </p:nvPr>
        </p:nvSpPr>
        <p:spPr/>
        <p:txBody>
          <a:bodyPr/>
          <a:lstStyle/>
          <a:p>
            <a:r>
              <a:rPr lang="ar-EG" dirty="0"/>
              <a:t>التعليم والتعلم-2</a:t>
            </a:r>
          </a:p>
        </p:txBody>
      </p:sp>
    </p:spTree>
    <p:extLst>
      <p:ext uri="{BB962C8B-B14F-4D97-AF65-F5344CB8AC3E}">
        <p14:creationId xmlns:p14="http://schemas.microsoft.com/office/powerpoint/2010/main" val="1119376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ar-SA" dirty="0"/>
              <a:t>وجد لدي البرنامج انماط غير تقليدية قادرة علي تحقيق مخرجات التعلم المستهدفة حيث تم التاكد من تطبيق أستراتيجية الفصل المقلوب, طريقة </a:t>
            </a:r>
            <a:r>
              <a:rPr lang="en-US" dirty="0"/>
              <a:t>Flipped classrooms</a:t>
            </a:r>
            <a:r>
              <a:rPr lang="ar-EG" dirty="0"/>
              <a:t>,</a:t>
            </a:r>
            <a:endParaRPr lang="en-US" dirty="0"/>
          </a:p>
          <a:p>
            <a:pPr lvl="0"/>
            <a:r>
              <a:rPr lang="ar-EG" dirty="0"/>
              <a:t>ومؤخرا تم اتباع استراتيجية التعليم المدمج أو التعليم الهجين بسبب جائحة كورونا وكان ذلك من ضمن الاجراءات الاحترازية لضمان سلامة الطلاب,</a:t>
            </a:r>
            <a:endParaRPr lang="en-US" dirty="0"/>
          </a:p>
          <a:p>
            <a:pPr lvl="0"/>
            <a:r>
              <a:rPr lang="ar-EG" dirty="0"/>
              <a:t>وبشأن التعليم الذاتي فقد وجد لدي البرنامج مقررات تعتمد جزئيا علي اساليب التعلم الذاتي وقد تحقق ذلك من خلال استراتيجية التعليم الهجين حيث تدريس المقررات الدراسية في الكليات النظرية بواقع 50% تقليدي, 50% بشكل الكتروني وعليه فقد قام الطلاب بالاعتماد علي أنفسهم من خلال أسئلة بحثية, أجزاء نظرية للشرح والعروض التقديمية,</a:t>
            </a:r>
            <a:endParaRPr lang="en-US" dirty="0"/>
          </a:p>
          <a:p>
            <a:endParaRPr lang="ar-EG" dirty="0"/>
          </a:p>
        </p:txBody>
      </p:sp>
      <p:sp>
        <p:nvSpPr>
          <p:cNvPr id="3" name="Title 2"/>
          <p:cNvSpPr>
            <a:spLocks noGrp="1"/>
          </p:cNvSpPr>
          <p:nvPr>
            <p:ph type="title"/>
          </p:nvPr>
        </p:nvSpPr>
        <p:spPr/>
        <p:txBody>
          <a:bodyPr/>
          <a:lstStyle/>
          <a:p>
            <a:r>
              <a:rPr lang="ar-EG" dirty="0"/>
              <a:t>التعليم والتعلم-3</a:t>
            </a:r>
          </a:p>
        </p:txBody>
      </p:sp>
    </p:spTree>
    <p:extLst>
      <p:ext uri="{BB962C8B-B14F-4D97-AF65-F5344CB8AC3E}">
        <p14:creationId xmlns:p14="http://schemas.microsoft.com/office/powerpoint/2010/main" val="5959664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lgn="just"/>
            <a:r>
              <a:rPr lang="ar-SA" dirty="0"/>
              <a:t>وتظهر ملائمة أنماط التعلم المستخدمة لمخرجات التعلم المستهدفة من خلال التحقق من مصفوفات المقررات الدراسية, ومصفوفة المعارف والمهارات و التقارير التوافقية التي توضح التوافق بين اهداف البرنامج ومواصفات الخريج, ومخرجات التعلم المستهدفة والمحتوي العلمي للمقرر الدراسي,</a:t>
            </a:r>
            <a:endParaRPr lang="en-US" dirty="0"/>
          </a:p>
          <a:p>
            <a:pPr lvl="0" algn="just"/>
            <a:r>
              <a:rPr lang="ar-EG" dirty="0"/>
              <a:t>وجد لدي البرنامج قائمة بالمقررات الأدبية واللغوية التي تحتوي علي جوانب نظرية توضح استخدام اسلوب التعلم الذاتي وذلك وفقا لعدد الساعات النظرية والعملية والتوصيفات المعتمدة,</a:t>
            </a:r>
          </a:p>
          <a:p>
            <a:pPr lvl="0" algn="just"/>
            <a:r>
              <a:rPr lang="ar-SA" dirty="0"/>
              <a:t>يتوفر بالقسم مكتبة ورقية تحتوي علي عدد من أهم الكتب في مجالات اللغة والأدب والمهارات المهداه من أعضاء متميزين تخصص الدراسات اللغوية والأدبية والمهارية وذلك بشكل ودي</a:t>
            </a:r>
            <a:r>
              <a:rPr lang="ar-EG" dirty="0"/>
              <a:t>, </a:t>
            </a:r>
            <a:r>
              <a:rPr lang="ar-SA" dirty="0"/>
              <a:t> </a:t>
            </a:r>
            <a:endParaRPr lang="en-US" dirty="0"/>
          </a:p>
          <a:p>
            <a:pPr algn="just"/>
            <a:endParaRPr lang="ar-EG" dirty="0"/>
          </a:p>
        </p:txBody>
      </p:sp>
      <p:sp>
        <p:nvSpPr>
          <p:cNvPr id="3" name="Title 2"/>
          <p:cNvSpPr>
            <a:spLocks noGrp="1"/>
          </p:cNvSpPr>
          <p:nvPr>
            <p:ph type="title"/>
          </p:nvPr>
        </p:nvSpPr>
        <p:spPr/>
        <p:txBody>
          <a:bodyPr/>
          <a:lstStyle/>
          <a:p>
            <a:r>
              <a:rPr lang="ar-EG" dirty="0"/>
              <a:t>التعليم والتعلم-4</a:t>
            </a:r>
          </a:p>
        </p:txBody>
      </p:sp>
    </p:spTree>
    <p:extLst>
      <p:ext uri="{BB962C8B-B14F-4D97-AF65-F5344CB8AC3E}">
        <p14:creationId xmlns:p14="http://schemas.microsoft.com/office/powerpoint/2010/main" val="7218823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ar-SA" dirty="0"/>
              <a:t>لا يوجد باللائحة مقرر تدريب ميداني ولذلك لم يتم تفعيلة. لكن محاولات البرنامج كانت واضحة حيث وضع خطة للتدريب الميداني لتنمية مهارات الطلاب , فبدأ القسم بتدريب عدد من الطلاب بأحد مراكز الترجمة وجاري تقييم الطلاب</a:t>
            </a:r>
            <a:r>
              <a:rPr lang="ar-EG" dirty="0"/>
              <a:t>, </a:t>
            </a:r>
          </a:p>
          <a:p>
            <a:pPr algn="just"/>
            <a:r>
              <a:rPr lang="ar-SA" dirty="0"/>
              <a:t>وقد وجد ايضا أن ادارة البرنامج قد قامت بعقد بروتوكل مع مديرية التربيه والتعليم وذلك لدعم الطلاب وحثهم علي التدريب في القاء دورات وتحسين الاداء داخل الفصول الدراسية  وبدأت احدي فاعليته من خلال مبادرة الطالب المعلم</a:t>
            </a:r>
            <a:endParaRPr lang="ar-EG" dirty="0"/>
          </a:p>
          <a:p>
            <a:pPr marL="0" indent="0">
              <a:buNone/>
            </a:pPr>
            <a:endParaRPr lang="ar-EG" dirty="0"/>
          </a:p>
        </p:txBody>
      </p:sp>
      <p:sp>
        <p:nvSpPr>
          <p:cNvPr id="3" name="Title 2"/>
          <p:cNvSpPr>
            <a:spLocks noGrp="1"/>
          </p:cNvSpPr>
          <p:nvPr>
            <p:ph type="title"/>
          </p:nvPr>
        </p:nvSpPr>
        <p:spPr/>
        <p:txBody>
          <a:bodyPr/>
          <a:lstStyle/>
          <a:p>
            <a:r>
              <a:rPr lang="ar-EG" dirty="0"/>
              <a:t>التعليم والتعلم-5</a:t>
            </a:r>
          </a:p>
        </p:txBody>
      </p:sp>
    </p:spTree>
    <p:extLst>
      <p:ext uri="{BB962C8B-B14F-4D97-AF65-F5344CB8AC3E}">
        <p14:creationId xmlns:p14="http://schemas.microsoft.com/office/powerpoint/2010/main" val="37165826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0"/>
            <a:ext cx="9144000" cy="6858000"/>
            <a:chOff x="657" y="845"/>
            <a:chExt cx="4236" cy="2449"/>
          </a:xfrm>
        </p:grpSpPr>
        <p:pic>
          <p:nvPicPr>
            <p:cNvPr id="13318" name="Picture 3" descr="ورد"/>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57" y="845"/>
              <a:ext cx="4236" cy="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Rectangle 4"/>
            <p:cNvSpPr>
              <a:spLocks noChangeArrowheads="1"/>
            </p:cNvSpPr>
            <p:nvPr/>
          </p:nvSpPr>
          <p:spPr bwMode="auto">
            <a:xfrm>
              <a:off x="1500" y="1434"/>
              <a:ext cx="2559" cy="12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a:p>
          </p:txBody>
        </p:sp>
      </p:grpSp>
      <p:sp>
        <p:nvSpPr>
          <p:cNvPr id="59397" name="WordArt 5"/>
          <p:cNvSpPr>
            <a:spLocks noChangeArrowheads="1" noChangeShapeType="1" noTextEdit="1"/>
          </p:cNvSpPr>
          <p:nvPr/>
        </p:nvSpPr>
        <p:spPr bwMode="auto">
          <a:xfrm>
            <a:off x="971550" y="2266950"/>
            <a:ext cx="7272338" cy="2241550"/>
          </a:xfrm>
          <a:prstGeom prst="rect">
            <a:avLst/>
          </a:prstGeom>
        </p:spPr>
        <p:txBody>
          <a:bodyPr wrap="none" fromWordArt="1">
            <a:prstTxWarp prst="textPlain">
              <a:avLst>
                <a:gd name="adj" fmla="val 50000"/>
              </a:avLst>
            </a:prstTxWarp>
            <a:scene3d>
              <a:camera prst="legacyPerspectiveBottom"/>
              <a:lightRig rig="legacyFlat3" dir="t"/>
            </a:scene3d>
            <a:sp3d extrusionH="121893000" prstMaterial="legacyMatte">
              <a:extrusionClr>
                <a:srgbClr val="CCECFF"/>
              </a:extrusionClr>
            </a:sp3d>
          </a:bodyPr>
          <a:lstStyle/>
          <a:p>
            <a:pPr algn="ctr" rtl="0"/>
            <a:r>
              <a:rPr lang="en-US" sz="3600" b="1" kern="10">
                <a:ln w="9525">
                  <a:round/>
                  <a:headEnd/>
                  <a:tailEnd/>
                </a:ln>
                <a:gradFill rotWithShape="1">
                  <a:gsLst>
                    <a:gs pos="0">
                      <a:srgbClr val="03D4A8"/>
                    </a:gs>
                    <a:gs pos="25000">
                      <a:srgbClr val="21D6E0"/>
                    </a:gs>
                    <a:gs pos="75000">
                      <a:srgbClr val="0087E6"/>
                    </a:gs>
                    <a:gs pos="100000">
                      <a:srgbClr val="005CBF"/>
                    </a:gs>
                  </a:gsLst>
                  <a:path path="rect">
                    <a:fillToRect l="50000" t="50000" r="50000" b="50000"/>
                  </a:path>
                </a:gradFill>
                <a:latin typeface="Monotype Corsiva"/>
              </a:rPr>
              <a:t>Thank You </a:t>
            </a:r>
            <a:endParaRPr lang="ar-EG" sz="3600" b="1" kern="10">
              <a:ln w="9525">
                <a:round/>
                <a:headEnd/>
                <a:tailEnd/>
              </a:ln>
              <a:gradFill rotWithShape="1">
                <a:gsLst>
                  <a:gs pos="0">
                    <a:srgbClr val="03D4A8"/>
                  </a:gs>
                  <a:gs pos="25000">
                    <a:srgbClr val="21D6E0"/>
                  </a:gs>
                  <a:gs pos="75000">
                    <a:srgbClr val="0087E6"/>
                  </a:gs>
                  <a:gs pos="100000">
                    <a:srgbClr val="005CBF"/>
                  </a:gs>
                </a:gsLst>
                <a:path path="rect">
                  <a:fillToRect l="50000" t="50000" r="50000" b="50000"/>
                </a:path>
              </a:gradFill>
              <a:latin typeface="Monotype Corsiva"/>
            </a:endParaRPr>
          </a:p>
        </p:txBody>
      </p:sp>
      <p:sp>
        <p:nvSpPr>
          <p:cNvPr id="2" name="Footer Placeholder 1"/>
          <p:cNvSpPr>
            <a:spLocks noGrp="1"/>
          </p:cNvSpPr>
          <p:nvPr>
            <p:ph type="ftr" sz="quarter" idx="12"/>
          </p:nvPr>
        </p:nvSpPr>
        <p:spPr/>
        <p:txBody>
          <a:bodyPr/>
          <a:lstStyle/>
          <a:p>
            <a:pPr>
              <a:defRPr/>
            </a:pPr>
            <a:r>
              <a:rPr lang="en-GB"/>
              <a:t>Political Reflexivity</a:t>
            </a:r>
          </a:p>
        </p:txBody>
      </p:sp>
      <p:sp>
        <p:nvSpPr>
          <p:cNvPr id="3" name="Slide Number Placeholder 2"/>
          <p:cNvSpPr>
            <a:spLocks noGrp="1"/>
          </p:cNvSpPr>
          <p:nvPr>
            <p:ph type="sldNum" sz="quarter" idx="10"/>
          </p:nvPr>
        </p:nvSpPr>
        <p:spPr/>
        <p:txBody>
          <a:bodyPr/>
          <a:lstStyle/>
          <a:p>
            <a:pPr>
              <a:defRPr/>
            </a:pPr>
            <a:fld id="{F4F38EED-8CA1-4A06-87FF-0207C0869595}" type="slidenum">
              <a:rPr lang="ar-EG" smtClean="0"/>
              <a:pPr>
                <a:defRPr/>
              </a:pPr>
              <a:t>36</a:t>
            </a:fld>
            <a:endParaRPr lang="en-GB"/>
          </a:p>
        </p:txBody>
      </p:sp>
    </p:spTree>
    <p:extLst>
      <p:ext uri="{BB962C8B-B14F-4D97-AF65-F5344CB8AC3E}">
        <p14:creationId xmlns:p14="http://schemas.microsoft.com/office/powerpoint/2010/main" val="22873169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3" presetClass="entr" presetSubtype="0" fill="hold" grpId="0" nodeType="afterEffect">
                                  <p:stCondLst>
                                    <p:cond delay="0"/>
                                  </p:stCondLst>
                                  <p:childTnLst>
                                    <p:set>
                                      <p:cBhvr>
                                        <p:cTn id="6" dur="1" fill="hold">
                                          <p:stCondLst>
                                            <p:cond delay="0"/>
                                          </p:stCondLst>
                                        </p:cTn>
                                        <p:tgtEl>
                                          <p:spTgt spid="59397"/>
                                        </p:tgtEl>
                                        <p:attrNameLst>
                                          <p:attrName>style.visibility</p:attrName>
                                        </p:attrNameLst>
                                      </p:cBhvr>
                                      <p:to>
                                        <p:strVal val="visible"/>
                                      </p:to>
                                    </p:set>
                                    <p:animEffect transition="in" filter="fade">
                                      <p:cBhvr>
                                        <p:cTn id="7" dur="300"/>
                                        <p:tgtEl>
                                          <p:spTgt spid="59397"/>
                                        </p:tgtEl>
                                      </p:cBhvr>
                                    </p:animEffect>
                                    <p:anim calcmode="lin" valueType="num">
                                      <p:cBhvr>
                                        <p:cTn id="8" dur="1200" fill="hold"/>
                                        <p:tgtEl>
                                          <p:spTgt spid="59397"/>
                                        </p:tgtEl>
                                        <p:attrNameLst>
                                          <p:attrName>ppt_x</p:attrName>
                                        </p:attrNameLst>
                                      </p:cBhvr>
                                      <p:tavLst>
                                        <p:tav tm="0">
                                          <p:val>
                                            <p:strVal val="#ppt_x"/>
                                          </p:val>
                                        </p:tav>
                                        <p:tav tm="100000">
                                          <p:val>
                                            <p:strVal val="#ppt_x"/>
                                          </p:val>
                                        </p:tav>
                                      </p:tavLst>
                                    </p:anim>
                                    <p:anim calcmode="lin" valueType="num">
                                      <p:cBhvr>
                                        <p:cTn id="9" dur="1200" fill="hold"/>
                                        <p:tgtEl>
                                          <p:spTgt spid="59397"/>
                                        </p:tgtEl>
                                        <p:attrNameLst>
                                          <p:attrName>ppt_y</p:attrName>
                                        </p:attrNameLst>
                                      </p:cBhvr>
                                      <p:tavLst>
                                        <p:tav tm="0">
                                          <p:val>
                                            <p:strVal val="#ppt_y+0.31"/>
                                          </p:val>
                                        </p:tav>
                                        <p:tav tm="100000">
                                          <p:val>
                                            <p:strVal val="#ppt_y+0.31"/>
                                          </p:val>
                                        </p:tav>
                                      </p:tavLst>
                                    </p:anim>
                                    <p:anim calcmode="lin" valueType="num">
                                      <p:cBhvr>
                                        <p:cTn id="10" dur="1800" decel="50000" fill="hold">
                                          <p:stCondLst>
                                            <p:cond delay="1200"/>
                                          </p:stCondLst>
                                        </p:cTn>
                                        <p:tgtEl>
                                          <p:spTgt spid="5939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800" decel="50000" fill="hold">
                                          <p:stCondLst>
                                            <p:cond delay="1200"/>
                                          </p:stCondLst>
                                        </p:cTn>
                                        <p:tgtEl>
                                          <p:spTgt spid="5939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FA2.WAV"/>
                                        </p:tgtEl>
                                      </p:cMediaNode>
                                    </p:audio>
                                  </p:subTnLst>
                                </p:cTn>
                              </p:par>
                            </p:childTnLst>
                          </p:cTn>
                        </p:par>
                        <p:par>
                          <p:cTn id="12" fill="hold" nodeType="afterGroup">
                            <p:stCondLst>
                              <p:cond delay="3000"/>
                            </p:stCondLst>
                            <p:childTnLst>
                              <p:par>
                                <p:cTn id="13" presetID="15" presetClass="entr" presetSubtype="0" fill="hold" grpId="1" nodeType="afterEffect">
                                  <p:stCondLst>
                                    <p:cond delay="0"/>
                                  </p:stCondLst>
                                  <p:childTnLst>
                                    <p:set>
                                      <p:cBhvr>
                                        <p:cTn id="14" dur="1" fill="hold">
                                          <p:stCondLst>
                                            <p:cond delay="0"/>
                                          </p:stCondLst>
                                        </p:cTn>
                                        <p:tgtEl>
                                          <p:spTgt spid="59397"/>
                                        </p:tgtEl>
                                        <p:attrNameLst>
                                          <p:attrName>style.visibility</p:attrName>
                                        </p:attrNameLst>
                                      </p:cBhvr>
                                      <p:to>
                                        <p:strVal val="visible"/>
                                      </p:to>
                                    </p:set>
                                    <p:anim calcmode="lin" valueType="num">
                                      <p:cBhvr>
                                        <p:cTn id="15" dur="3000" fill="hold"/>
                                        <p:tgtEl>
                                          <p:spTgt spid="59397"/>
                                        </p:tgtEl>
                                        <p:attrNameLst>
                                          <p:attrName>ppt_w</p:attrName>
                                        </p:attrNameLst>
                                      </p:cBhvr>
                                      <p:tavLst>
                                        <p:tav tm="0">
                                          <p:val>
                                            <p:fltVal val="0"/>
                                          </p:val>
                                        </p:tav>
                                        <p:tav tm="100000">
                                          <p:val>
                                            <p:strVal val="#ppt_w"/>
                                          </p:val>
                                        </p:tav>
                                      </p:tavLst>
                                    </p:anim>
                                    <p:anim calcmode="lin" valueType="num">
                                      <p:cBhvr>
                                        <p:cTn id="16" dur="3000" fill="hold"/>
                                        <p:tgtEl>
                                          <p:spTgt spid="59397"/>
                                        </p:tgtEl>
                                        <p:attrNameLst>
                                          <p:attrName>ppt_h</p:attrName>
                                        </p:attrNameLst>
                                      </p:cBhvr>
                                      <p:tavLst>
                                        <p:tav tm="0">
                                          <p:val>
                                            <p:fltVal val="0"/>
                                          </p:val>
                                        </p:tav>
                                        <p:tav tm="100000">
                                          <p:val>
                                            <p:strVal val="#ppt_h"/>
                                          </p:val>
                                        </p:tav>
                                      </p:tavLst>
                                    </p:anim>
                                    <p:anim calcmode="lin" valueType="num">
                                      <p:cBhvr>
                                        <p:cTn id="17" dur="3000" fill="hold"/>
                                        <p:tgtEl>
                                          <p:spTgt spid="59397"/>
                                        </p:tgtEl>
                                        <p:attrNameLst>
                                          <p:attrName>ppt_x</p:attrName>
                                        </p:attrNameLst>
                                      </p:cBhvr>
                                      <p:tavLst>
                                        <p:tav tm="0" fmla="#ppt_x+(cos(-2*pi*(1-$))*-#ppt_x-sin(-2*pi*(1-$))*(1-#ppt_y))*(1-$)">
                                          <p:val>
                                            <p:fltVal val="0"/>
                                          </p:val>
                                        </p:tav>
                                        <p:tav tm="100000">
                                          <p:val>
                                            <p:fltVal val="1"/>
                                          </p:val>
                                        </p:tav>
                                      </p:tavLst>
                                    </p:anim>
                                    <p:anim calcmode="lin" valueType="num">
                                      <p:cBhvr>
                                        <p:cTn id="18" dur="3000" fill="hold"/>
                                        <p:tgtEl>
                                          <p:spTgt spid="59397"/>
                                        </p:tgtEl>
                                        <p:attrNameLst>
                                          <p:attrName>ppt_y</p:attrName>
                                        </p:attrNameLst>
                                      </p:cBhvr>
                                      <p:tavLst>
                                        <p:tav tm="0" fmla="#ppt_y+(sin(-2*pi*(1-$))*-#ppt_x+cos(-2*pi*(1-$))*(1-#ppt_y))*(1-$)">
                                          <p:val>
                                            <p:fltVal val="0"/>
                                          </p:val>
                                        </p:tav>
                                        <p:tav tm="100000">
                                          <p:val>
                                            <p:fltVal val="1"/>
                                          </p:val>
                                        </p:tav>
                                      </p:tavLst>
                                    </p:anim>
                                  </p:childTnLst>
                                </p:cTn>
                              </p:par>
                            </p:childTnLst>
                          </p:cTn>
                        </p:par>
                        <p:par>
                          <p:cTn id="19" fill="hold" nodeType="afterGroup">
                            <p:stCondLst>
                              <p:cond delay="6000"/>
                            </p:stCondLst>
                            <p:childTnLst>
                              <p:par>
                                <p:cTn id="20" presetID="19" presetClass="entr" presetSubtype="10" fill="hold" grpId="2" nodeType="afterEffect">
                                  <p:stCondLst>
                                    <p:cond delay="0"/>
                                  </p:stCondLst>
                                  <p:childTnLst>
                                    <p:set>
                                      <p:cBhvr>
                                        <p:cTn id="21" dur="1" fill="hold">
                                          <p:stCondLst>
                                            <p:cond delay="0"/>
                                          </p:stCondLst>
                                        </p:cTn>
                                        <p:tgtEl>
                                          <p:spTgt spid="59397"/>
                                        </p:tgtEl>
                                        <p:attrNameLst>
                                          <p:attrName>style.visibility</p:attrName>
                                        </p:attrNameLst>
                                      </p:cBhvr>
                                      <p:to>
                                        <p:strVal val="visible"/>
                                      </p:to>
                                    </p:set>
                                    <p:anim calcmode="lin" valueType="num">
                                      <p:cBhvr>
                                        <p:cTn id="22" dur="5000" fill="hold"/>
                                        <p:tgtEl>
                                          <p:spTgt spid="59397"/>
                                        </p:tgtEl>
                                        <p:attrNameLst>
                                          <p:attrName>ppt_w</p:attrName>
                                        </p:attrNameLst>
                                      </p:cBhvr>
                                      <p:tavLst>
                                        <p:tav tm="0" fmla="#ppt_w*sin(2.5*pi*$)">
                                          <p:val>
                                            <p:fltVal val="0"/>
                                          </p:val>
                                        </p:tav>
                                        <p:tav tm="100000">
                                          <p:val>
                                            <p:fltVal val="1"/>
                                          </p:val>
                                        </p:tav>
                                      </p:tavLst>
                                    </p:anim>
                                    <p:anim calcmode="lin" valueType="num">
                                      <p:cBhvr>
                                        <p:cTn id="23" dur="5000" fill="hold"/>
                                        <p:tgtEl>
                                          <p:spTgt spid="5939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7" grpId="0" animBg="1"/>
      <p:bldP spid="59397" grpId="1" animBg="1"/>
      <p:bldP spid="59397" grpId="2"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209800"/>
            <a:ext cx="7745505" cy="3877815"/>
          </a:xfrm>
        </p:spPr>
        <p:txBody>
          <a:bodyPr>
            <a:normAutofit fontScale="70000" lnSpcReduction="20000"/>
          </a:bodyPr>
          <a:lstStyle/>
          <a:p>
            <a:pPr marL="0" indent="0" algn="just" rtl="1">
              <a:buNone/>
            </a:pPr>
            <a:r>
              <a:rPr lang="ar-EG" b="1" dirty="0"/>
              <a:t>فيما يخص تقويم مخرجات التعلم, وجد لدي البرنامج : </a:t>
            </a:r>
          </a:p>
          <a:p>
            <a:pPr marL="0" indent="0" algn="just" rtl="1">
              <a:buNone/>
            </a:pPr>
            <a:r>
              <a:rPr lang="ar-EG" dirty="0"/>
              <a:t> </a:t>
            </a:r>
          </a:p>
          <a:p>
            <a:pPr marL="0" indent="0" algn="just" rtl="1">
              <a:buNone/>
            </a:pPr>
            <a:r>
              <a:rPr lang="ar-EG" dirty="0"/>
              <a:t>1- وجود نظام للتقويم معلن ومعتمد داخل البرنامج من خلال اللائحه ووجود نموذج معتمد للامتحانات الشفوي و اعمال السنه و كذلك الامتحانات النهائيه ويتميز هذا النموذج باحتوائه علي لوجو البرنامج وكذلك الرؤيه و الرساله.</a:t>
            </a:r>
            <a:endParaRPr lang="en-US" dirty="0"/>
          </a:p>
          <a:p>
            <a:pPr marL="0" indent="0" algn="just" rtl="1">
              <a:buNone/>
            </a:pPr>
            <a:r>
              <a:rPr lang="ar-EG" dirty="0"/>
              <a:t> </a:t>
            </a:r>
            <a:endParaRPr lang="en-US" dirty="0"/>
          </a:p>
          <a:p>
            <a:pPr marL="0" indent="0" algn="just" rtl="1">
              <a:buNone/>
            </a:pPr>
            <a:r>
              <a:rPr lang="ar-EG" dirty="0"/>
              <a:t>2- وجود ملف للارشاد الاكاديمي ويتضمن حلول فعليه لمشكلات الطلاب.</a:t>
            </a:r>
            <a:endParaRPr lang="en-US" dirty="0"/>
          </a:p>
          <a:p>
            <a:pPr marL="0" indent="0" algn="just" rtl="1">
              <a:buNone/>
            </a:pPr>
            <a:r>
              <a:rPr lang="ar-EG" dirty="0"/>
              <a:t> </a:t>
            </a:r>
            <a:endParaRPr lang="en-US" dirty="0"/>
          </a:p>
          <a:p>
            <a:pPr marL="0" indent="0" algn="just" rtl="1">
              <a:buNone/>
            </a:pPr>
            <a:r>
              <a:rPr lang="ar-EG" dirty="0"/>
              <a:t>3- وجود نظام للتظلمات داخل البرنامج وكذلك نظام لاعتذار الطلاب عن دخول الامتحانات الشفوي و اعمال السنه.</a:t>
            </a:r>
            <a:endParaRPr lang="en-US" dirty="0"/>
          </a:p>
          <a:p>
            <a:pPr marL="0" indent="0" algn="just" rtl="1">
              <a:buNone/>
            </a:pPr>
            <a:r>
              <a:rPr lang="ar-EG" dirty="0"/>
              <a:t> </a:t>
            </a:r>
            <a:endParaRPr lang="en-US" dirty="0"/>
          </a:p>
          <a:p>
            <a:pPr marL="0" indent="0" algn="just" rtl="1">
              <a:buNone/>
            </a:pPr>
            <a:r>
              <a:rPr lang="ar-EG" dirty="0"/>
              <a:t>4- وجود نموذج للجان الممتحنيين.</a:t>
            </a:r>
            <a:endParaRPr lang="en-US" dirty="0"/>
          </a:p>
          <a:p>
            <a:pPr marL="0" indent="0" algn="just" rtl="1">
              <a:buNone/>
            </a:pPr>
            <a:r>
              <a:rPr lang="ar-EG" dirty="0"/>
              <a:t> </a:t>
            </a:r>
            <a:endParaRPr lang="en-US" dirty="0"/>
          </a:p>
          <a:p>
            <a:pPr marL="0" indent="0" algn="just" rtl="1">
              <a:buNone/>
            </a:pPr>
            <a:r>
              <a:rPr lang="ar-EG" dirty="0"/>
              <a:t>5- وجود مصفوفه للتقويم وذلك لقياس مدي تحقق مخرجات التعلم من خلال عمليه التقويم او الامتحانات.</a:t>
            </a:r>
            <a:endParaRPr lang="en-US" dirty="0"/>
          </a:p>
          <a:p>
            <a:pPr marL="0" indent="0" rtl="1">
              <a:buNone/>
            </a:pPr>
            <a:r>
              <a:rPr lang="ar-EG" b="1" dirty="0"/>
              <a:t> </a:t>
            </a:r>
            <a:endParaRPr lang="en-US" dirty="0"/>
          </a:p>
          <a:p>
            <a:pPr algn="r"/>
            <a:endParaRPr lang="ar-EG" dirty="0"/>
          </a:p>
        </p:txBody>
      </p:sp>
      <p:sp>
        <p:nvSpPr>
          <p:cNvPr id="2" name="Title 1"/>
          <p:cNvSpPr>
            <a:spLocks noGrp="1"/>
          </p:cNvSpPr>
          <p:nvPr>
            <p:ph type="title"/>
          </p:nvPr>
        </p:nvSpPr>
        <p:spPr/>
        <p:txBody>
          <a:bodyPr/>
          <a:lstStyle/>
          <a:p>
            <a:r>
              <a:rPr lang="ar-EG" sz="4400" dirty="0"/>
              <a:t>المعيار السادس</a:t>
            </a:r>
            <a:r>
              <a:rPr lang="ar-EG" dirty="0"/>
              <a:t>: </a:t>
            </a:r>
            <a:r>
              <a:rPr lang="ar-EG" sz="4400" dirty="0"/>
              <a:t>تقويم مخرجات التعلم</a:t>
            </a:r>
          </a:p>
        </p:txBody>
      </p:sp>
    </p:spTree>
    <p:extLst>
      <p:ext uri="{BB962C8B-B14F-4D97-AF65-F5344CB8AC3E}">
        <p14:creationId xmlns:p14="http://schemas.microsoft.com/office/powerpoint/2010/main" val="8353192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0"/>
            <a:ext cx="9144000" cy="6858000"/>
            <a:chOff x="657" y="845"/>
            <a:chExt cx="4236" cy="2449"/>
          </a:xfrm>
        </p:grpSpPr>
        <p:pic>
          <p:nvPicPr>
            <p:cNvPr id="13318" name="Picture 3" descr="ورد"/>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57" y="845"/>
              <a:ext cx="4236" cy="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Rectangle 4"/>
            <p:cNvSpPr>
              <a:spLocks noChangeArrowheads="1"/>
            </p:cNvSpPr>
            <p:nvPr/>
          </p:nvSpPr>
          <p:spPr bwMode="auto">
            <a:xfrm>
              <a:off x="1500" y="1434"/>
              <a:ext cx="2559" cy="12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a:p>
          </p:txBody>
        </p:sp>
      </p:grpSp>
      <p:sp>
        <p:nvSpPr>
          <p:cNvPr id="59397" name="WordArt 5"/>
          <p:cNvSpPr>
            <a:spLocks noChangeArrowheads="1" noChangeShapeType="1" noTextEdit="1"/>
          </p:cNvSpPr>
          <p:nvPr/>
        </p:nvSpPr>
        <p:spPr bwMode="auto">
          <a:xfrm>
            <a:off x="971550" y="2266950"/>
            <a:ext cx="7272338" cy="2241550"/>
          </a:xfrm>
          <a:prstGeom prst="rect">
            <a:avLst/>
          </a:prstGeom>
        </p:spPr>
        <p:txBody>
          <a:bodyPr wrap="none" fromWordArt="1">
            <a:prstTxWarp prst="textPlain">
              <a:avLst>
                <a:gd name="adj" fmla="val 50000"/>
              </a:avLst>
            </a:prstTxWarp>
            <a:scene3d>
              <a:camera prst="legacyPerspectiveBottom"/>
              <a:lightRig rig="legacyFlat3" dir="t"/>
            </a:scene3d>
            <a:sp3d extrusionH="121893000" prstMaterial="legacyMatte">
              <a:extrusionClr>
                <a:srgbClr val="CCECFF"/>
              </a:extrusionClr>
            </a:sp3d>
          </a:bodyPr>
          <a:lstStyle/>
          <a:p>
            <a:pPr algn="ctr" rtl="0"/>
            <a:r>
              <a:rPr lang="en-US" sz="3600" b="1" kern="10">
                <a:ln w="9525">
                  <a:round/>
                  <a:headEnd/>
                  <a:tailEnd/>
                </a:ln>
                <a:gradFill rotWithShape="1">
                  <a:gsLst>
                    <a:gs pos="0">
                      <a:srgbClr val="03D4A8"/>
                    </a:gs>
                    <a:gs pos="25000">
                      <a:srgbClr val="21D6E0"/>
                    </a:gs>
                    <a:gs pos="75000">
                      <a:srgbClr val="0087E6"/>
                    </a:gs>
                    <a:gs pos="100000">
                      <a:srgbClr val="005CBF"/>
                    </a:gs>
                  </a:gsLst>
                  <a:path path="rect">
                    <a:fillToRect l="50000" t="50000" r="50000" b="50000"/>
                  </a:path>
                </a:gradFill>
                <a:latin typeface="Monotype Corsiva"/>
              </a:rPr>
              <a:t>Thank You </a:t>
            </a:r>
            <a:endParaRPr lang="ar-EG" sz="3600" b="1" kern="10">
              <a:ln w="9525">
                <a:round/>
                <a:headEnd/>
                <a:tailEnd/>
              </a:ln>
              <a:gradFill rotWithShape="1">
                <a:gsLst>
                  <a:gs pos="0">
                    <a:srgbClr val="03D4A8"/>
                  </a:gs>
                  <a:gs pos="25000">
                    <a:srgbClr val="21D6E0"/>
                  </a:gs>
                  <a:gs pos="75000">
                    <a:srgbClr val="0087E6"/>
                  </a:gs>
                  <a:gs pos="100000">
                    <a:srgbClr val="005CBF"/>
                  </a:gs>
                </a:gsLst>
                <a:path path="rect">
                  <a:fillToRect l="50000" t="50000" r="50000" b="50000"/>
                </a:path>
              </a:gradFill>
              <a:latin typeface="Monotype Corsiva"/>
            </a:endParaRPr>
          </a:p>
        </p:txBody>
      </p:sp>
      <p:sp>
        <p:nvSpPr>
          <p:cNvPr id="2" name="Footer Placeholder 1"/>
          <p:cNvSpPr>
            <a:spLocks noGrp="1"/>
          </p:cNvSpPr>
          <p:nvPr>
            <p:ph type="ftr" sz="quarter" idx="12"/>
          </p:nvPr>
        </p:nvSpPr>
        <p:spPr/>
        <p:txBody>
          <a:bodyPr/>
          <a:lstStyle/>
          <a:p>
            <a:pPr>
              <a:defRPr/>
            </a:pPr>
            <a:r>
              <a:rPr lang="en-GB"/>
              <a:t>Political Reflexivity</a:t>
            </a:r>
          </a:p>
        </p:txBody>
      </p:sp>
      <p:sp>
        <p:nvSpPr>
          <p:cNvPr id="3" name="Slide Number Placeholder 2"/>
          <p:cNvSpPr>
            <a:spLocks noGrp="1"/>
          </p:cNvSpPr>
          <p:nvPr>
            <p:ph type="sldNum" sz="quarter" idx="10"/>
          </p:nvPr>
        </p:nvSpPr>
        <p:spPr/>
        <p:txBody>
          <a:bodyPr/>
          <a:lstStyle/>
          <a:p>
            <a:pPr>
              <a:defRPr/>
            </a:pPr>
            <a:fld id="{F4F38EED-8CA1-4A06-87FF-0207C0869595}" type="slidenum">
              <a:rPr lang="ar-EG" smtClean="0"/>
              <a:pPr>
                <a:defRPr/>
              </a:pPr>
              <a:t>38</a:t>
            </a:fld>
            <a:endParaRPr lang="en-GB"/>
          </a:p>
        </p:txBody>
      </p:sp>
    </p:spTree>
    <p:extLst>
      <p:ext uri="{BB962C8B-B14F-4D97-AF65-F5344CB8AC3E}">
        <p14:creationId xmlns:p14="http://schemas.microsoft.com/office/powerpoint/2010/main" val="22873169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3" presetClass="entr" presetSubtype="0" fill="hold" grpId="0" nodeType="afterEffect">
                                  <p:stCondLst>
                                    <p:cond delay="0"/>
                                  </p:stCondLst>
                                  <p:childTnLst>
                                    <p:set>
                                      <p:cBhvr>
                                        <p:cTn id="6" dur="1" fill="hold">
                                          <p:stCondLst>
                                            <p:cond delay="0"/>
                                          </p:stCondLst>
                                        </p:cTn>
                                        <p:tgtEl>
                                          <p:spTgt spid="59397"/>
                                        </p:tgtEl>
                                        <p:attrNameLst>
                                          <p:attrName>style.visibility</p:attrName>
                                        </p:attrNameLst>
                                      </p:cBhvr>
                                      <p:to>
                                        <p:strVal val="visible"/>
                                      </p:to>
                                    </p:set>
                                    <p:animEffect transition="in" filter="fade">
                                      <p:cBhvr>
                                        <p:cTn id="7" dur="300"/>
                                        <p:tgtEl>
                                          <p:spTgt spid="59397"/>
                                        </p:tgtEl>
                                      </p:cBhvr>
                                    </p:animEffect>
                                    <p:anim calcmode="lin" valueType="num">
                                      <p:cBhvr>
                                        <p:cTn id="8" dur="1200" fill="hold"/>
                                        <p:tgtEl>
                                          <p:spTgt spid="59397"/>
                                        </p:tgtEl>
                                        <p:attrNameLst>
                                          <p:attrName>ppt_x</p:attrName>
                                        </p:attrNameLst>
                                      </p:cBhvr>
                                      <p:tavLst>
                                        <p:tav tm="0">
                                          <p:val>
                                            <p:strVal val="#ppt_x"/>
                                          </p:val>
                                        </p:tav>
                                        <p:tav tm="100000">
                                          <p:val>
                                            <p:strVal val="#ppt_x"/>
                                          </p:val>
                                        </p:tav>
                                      </p:tavLst>
                                    </p:anim>
                                    <p:anim calcmode="lin" valueType="num">
                                      <p:cBhvr>
                                        <p:cTn id="9" dur="1200" fill="hold"/>
                                        <p:tgtEl>
                                          <p:spTgt spid="59397"/>
                                        </p:tgtEl>
                                        <p:attrNameLst>
                                          <p:attrName>ppt_y</p:attrName>
                                        </p:attrNameLst>
                                      </p:cBhvr>
                                      <p:tavLst>
                                        <p:tav tm="0">
                                          <p:val>
                                            <p:strVal val="#ppt_y+0.31"/>
                                          </p:val>
                                        </p:tav>
                                        <p:tav tm="100000">
                                          <p:val>
                                            <p:strVal val="#ppt_y+0.31"/>
                                          </p:val>
                                        </p:tav>
                                      </p:tavLst>
                                    </p:anim>
                                    <p:anim calcmode="lin" valueType="num">
                                      <p:cBhvr>
                                        <p:cTn id="10" dur="1800" decel="50000" fill="hold">
                                          <p:stCondLst>
                                            <p:cond delay="1200"/>
                                          </p:stCondLst>
                                        </p:cTn>
                                        <p:tgtEl>
                                          <p:spTgt spid="5939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800" decel="50000" fill="hold">
                                          <p:stCondLst>
                                            <p:cond delay="1200"/>
                                          </p:stCondLst>
                                        </p:cTn>
                                        <p:tgtEl>
                                          <p:spTgt spid="5939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FA2.WAV"/>
                                        </p:tgtEl>
                                      </p:cMediaNode>
                                    </p:audio>
                                  </p:subTnLst>
                                </p:cTn>
                              </p:par>
                            </p:childTnLst>
                          </p:cTn>
                        </p:par>
                        <p:par>
                          <p:cTn id="12" fill="hold" nodeType="afterGroup">
                            <p:stCondLst>
                              <p:cond delay="3000"/>
                            </p:stCondLst>
                            <p:childTnLst>
                              <p:par>
                                <p:cTn id="13" presetID="15" presetClass="entr" presetSubtype="0" fill="hold" grpId="1" nodeType="afterEffect">
                                  <p:stCondLst>
                                    <p:cond delay="0"/>
                                  </p:stCondLst>
                                  <p:childTnLst>
                                    <p:set>
                                      <p:cBhvr>
                                        <p:cTn id="14" dur="1" fill="hold">
                                          <p:stCondLst>
                                            <p:cond delay="0"/>
                                          </p:stCondLst>
                                        </p:cTn>
                                        <p:tgtEl>
                                          <p:spTgt spid="59397"/>
                                        </p:tgtEl>
                                        <p:attrNameLst>
                                          <p:attrName>style.visibility</p:attrName>
                                        </p:attrNameLst>
                                      </p:cBhvr>
                                      <p:to>
                                        <p:strVal val="visible"/>
                                      </p:to>
                                    </p:set>
                                    <p:anim calcmode="lin" valueType="num">
                                      <p:cBhvr>
                                        <p:cTn id="15" dur="3000" fill="hold"/>
                                        <p:tgtEl>
                                          <p:spTgt spid="59397"/>
                                        </p:tgtEl>
                                        <p:attrNameLst>
                                          <p:attrName>ppt_w</p:attrName>
                                        </p:attrNameLst>
                                      </p:cBhvr>
                                      <p:tavLst>
                                        <p:tav tm="0">
                                          <p:val>
                                            <p:fltVal val="0"/>
                                          </p:val>
                                        </p:tav>
                                        <p:tav tm="100000">
                                          <p:val>
                                            <p:strVal val="#ppt_w"/>
                                          </p:val>
                                        </p:tav>
                                      </p:tavLst>
                                    </p:anim>
                                    <p:anim calcmode="lin" valueType="num">
                                      <p:cBhvr>
                                        <p:cTn id="16" dur="3000" fill="hold"/>
                                        <p:tgtEl>
                                          <p:spTgt spid="59397"/>
                                        </p:tgtEl>
                                        <p:attrNameLst>
                                          <p:attrName>ppt_h</p:attrName>
                                        </p:attrNameLst>
                                      </p:cBhvr>
                                      <p:tavLst>
                                        <p:tav tm="0">
                                          <p:val>
                                            <p:fltVal val="0"/>
                                          </p:val>
                                        </p:tav>
                                        <p:tav tm="100000">
                                          <p:val>
                                            <p:strVal val="#ppt_h"/>
                                          </p:val>
                                        </p:tav>
                                      </p:tavLst>
                                    </p:anim>
                                    <p:anim calcmode="lin" valueType="num">
                                      <p:cBhvr>
                                        <p:cTn id="17" dur="3000" fill="hold"/>
                                        <p:tgtEl>
                                          <p:spTgt spid="59397"/>
                                        </p:tgtEl>
                                        <p:attrNameLst>
                                          <p:attrName>ppt_x</p:attrName>
                                        </p:attrNameLst>
                                      </p:cBhvr>
                                      <p:tavLst>
                                        <p:tav tm="0" fmla="#ppt_x+(cos(-2*pi*(1-$))*-#ppt_x-sin(-2*pi*(1-$))*(1-#ppt_y))*(1-$)">
                                          <p:val>
                                            <p:fltVal val="0"/>
                                          </p:val>
                                        </p:tav>
                                        <p:tav tm="100000">
                                          <p:val>
                                            <p:fltVal val="1"/>
                                          </p:val>
                                        </p:tav>
                                      </p:tavLst>
                                    </p:anim>
                                    <p:anim calcmode="lin" valueType="num">
                                      <p:cBhvr>
                                        <p:cTn id="18" dur="3000" fill="hold"/>
                                        <p:tgtEl>
                                          <p:spTgt spid="59397"/>
                                        </p:tgtEl>
                                        <p:attrNameLst>
                                          <p:attrName>ppt_y</p:attrName>
                                        </p:attrNameLst>
                                      </p:cBhvr>
                                      <p:tavLst>
                                        <p:tav tm="0" fmla="#ppt_y+(sin(-2*pi*(1-$))*-#ppt_x+cos(-2*pi*(1-$))*(1-#ppt_y))*(1-$)">
                                          <p:val>
                                            <p:fltVal val="0"/>
                                          </p:val>
                                        </p:tav>
                                        <p:tav tm="100000">
                                          <p:val>
                                            <p:fltVal val="1"/>
                                          </p:val>
                                        </p:tav>
                                      </p:tavLst>
                                    </p:anim>
                                  </p:childTnLst>
                                </p:cTn>
                              </p:par>
                            </p:childTnLst>
                          </p:cTn>
                        </p:par>
                        <p:par>
                          <p:cTn id="19" fill="hold" nodeType="afterGroup">
                            <p:stCondLst>
                              <p:cond delay="6000"/>
                            </p:stCondLst>
                            <p:childTnLst>
                              <p:par>
                                <p:cTn id="20" presetID="19" presetClass="entr" presetSubtype="10" fill="hold" grpId="2" nodeType="afterEffect">
                                  <p:stCondLst>
                                    <p:cond delay="0"/>
                                  </p:stCondLst>
                                  <p:childTnLst>
                                    <p:set>
                                      <p:cBhvr>
                                        <p:cTn id="21" dur="1" fill="hold">
                                          <p:stCondLst>
                                            <p:cond delay="0"/>
                                          </p:stCondLst>
                                        </p:cTn>
                                        <p:tgtEl>
                                          <p:spTgt spid="59397"/>
                                        </p:tgtEl>
                                        <p:attrNameLst>
                                          <p:attrName>style.visibility</p:attrName>
                                        </p:attrNameLst>
                                      </p:cBhvr>
                                      <p:to>
                                        <p:strVal val="visible"/>
                                      </p:to>
                                    </p:set>
                                    <p:anim calcmode="lin" valueType="num">
                                      <p:cBhvr>
                                        <p:cTn id="22" dur="5000" fill="hold"/>
                                        <p:tgtEl>
                                          <p:spTgt spid="59397"/>
                                        </p:tgtEl>
                                        <p:attrNameLst>
                                          <p:attrName>ppt_w</p:attrName>
                                        </p:attrNameLst>
                                      </p:cBhvr>
                                      <p:tavLst>
                                        <p:tav tm="0" fmla="#ppt_w*sin(2.5*pi*$)">
                                          <p:val>
                                            <p:fltVal val="0"/>
                                          </p:val>
                                        </p:tav>
                                        <p:tav tm="100000">
                                          <p:val>
                                            <p:fltVal val="1"/>
                                          </p:val>
                                        </p:tav>
                                      </p:tavLst>
                                    </p:anim>
                                    <p:anim calcmode="lin" valueType="num">
                                      <p:cBhvr>
                                        <p:cTn id="23" dur="5000" fill="hold"/>
                                        <p:tgtEl>
                                          <p:spTgt spid="5939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7" grpId="0" animBg="1"/>
      <p:bldP spid="59397" grpId="1" animBg="1"/>
      <p:bldP spid="59397" grpId="2"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lgn="just"/>
            <a:r>
              <a:rPr lang="ar-EG" dirty="0"/>
              <a:t>التحديث السنوي لخطة التعزيز والتطوير وقد تم التحديث لمدة 4 سنوات متتالية كان اخرها بتاريخ  بتاريخ 23/2/2021</a:t>
            </a:r>
            <a:endParaRPr lang="en-US" dirty="0"/>
          </a:p>
          <a:p>
            <a:pPr lvl="0" algn="just"/>
            <a:r>
              <a:rPr lang="ar-EG" dirty="0"/>
              <a:t>توافر مجالات واضحة للخطة وتحديد اهدافها بدقة وقد تم اعتماد اهداف خطة التعزيز والتطوير بتاريخ 28/1/2020</a:t>
            </a:r>
            <a:endParaRPr lang="en-US" dirty="0"/>
          </a:p>
          <a:p>
            <a:pPr lvl="0" algn="just"/>
            <a:r>
              <a:rPr lang="ar-EG" dirty="0"/>
              <a:t>توافر نماذج من الممارسات التطبيقية للتعزيز والتطوير في جميع مجالات التطوير المحددة بخطط التعزيز والتطوير من 2017/2018 الي 2020/2021</a:t>
            </a:r>
            <a:endParaRPr lang="en-US" dirty="0"/>
          </a:p>
          <a:p>
            <a:pPr lvl="0" algn="just"/>
            <a:r>
              <a:rPr lang="ar-EG" dirty="0"/>
              <a:t>اعتماد الية لاعداد خطط التعزيز والتطوير السنوية بالبرنامج بتاريخ 29/ 6/ 2021 وقد تضمن قرار الاعتماد كل من مصادر المعلومات التي يتم استخدامها في تصميم الخطة وكذلك الاطراف المشاركة  </a:t>
            </a:r>
            <a:endParaRPr lang="en-US" dirty="0"/>
          </a:p>
          <a:p>
            <a:pPr algn="just"/>
            <a:r>
              <a:rPr lang="ar-EG" dirty="0"/>
              <a:t>وجود عناصر التميز بالبرنامج مقارنة بالبرامج الاخري في المؤسسة وقد تم استيفاء تقريرمفصل عن ابرز نقاط التميز بالبرنامج بتاريخ 23/2/ 2021</a:t>
            </a:r>
          </a:p>
        </p:txBody>
      </p:sp>
      <p:sp>
        <p:nvSpPr>
          <p:cNvPr id="2" name="Title 1"/>
          <p:cNvSpPr>
            <a:spLocks noGrp="1"/>
          </p:cNvSpPr>
          <p:nvPr>
            <p:ph type="title"/>
          </p:nvPr>
        </p:nvSpPr>
        <p:spPr/>
        <p:txBody>
          <a:bodyPr/>
          <a:lstStyle/>
          <a:p>
            <a:r>
              <a:rPr lang="ar-EG" dirty="0"/>
              <a:t>المعيار السابع: التعزيز والتطوير-1</a:t>
            </a:r>
          </a:p>
        </p:txBody>
      </p:sp>
    </p:spTree>
    <p:extLst>
      <p:ext uri="{BB962C8B-B14F-4D97-AF65-F5344CB8AC3E}">
        <p14:creationId xmlns:p14="http://schemas.microsoft.com/office/powerpoint/2010/main" val="531042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lgn="just"/>
            <a:r>
              <a:rPr lang="ar-SA" dirty="0"/>
              <a:t>تم تحديث رسالة البرنامج بناءا على اجتماع عقدته لجنة المتابعة والمراجعة الداخلية ووجد تعديل في صياغة الرؤية والرسالة في اجتماعات لجنة المراجعة الداخلية لتحديث الرؤية والرسالة.</a:t>
            </a:r>
            <a:endParaRPr lang="en-US" dirty="0"/>
          </a:p>
          <a:p>
            <a:pPr lvl="0" algn="just"/>
            <a:r>
              <a:rPr lang="ar-SA" dirty="0"/>
              <a:t>وبشأن نشر الرؤية والرسالة فقد حرص البرنامج على نشر رؤية ورسالة البرنامج باللغة العربية والإنجليزية في العديد من الوسائل المتنوعة وهي:</a:t>
            </a:r>
            <a:endParaRPr lang="en-US" dirty="0"/>
          </a:p>
          <a:p>
            <a:pPr lvl="0" algn="just"/>
            <a:r>
              <a:rPr lang="ar-SA" dirty="0"/>
              <a:t>تم نشر الرسالة باللغتين العربية والإنجليزية من خلال صفحة البرنامج على موقع التواصل الاجتماعي والفيسبوك والتي تمت صياغتها من خلال مشاركة مختلف الأطراف داخل القسم وذوي العلاقة بالبرنامج ومجموعة من منظمات المجتمع المدني.  </a:t>
            </a:r>
            <a:endParaRPr lang="en-US" dirty="0"/>
          </a:p>
          <a:p>
            <a:pPr lvl="0" algn="just"/>
            <a:r>
              <a:rPr lang="ar-SA" dirty="0"/>
              <a:t>صفحة القسم على موقع الكلية.</a:t>
            </a:r>
            <a:endParaRPr lang="en-US" dirty="0"/>
          </a:p>
          <a:p>
            <a:pPr lvl="0" algn="just"/>
            <a:r>
              <a:rPr lang="ar-SA" dirty="0"/>
              <a:t> بنر داخل القسم.</a:t>
            </a:r>
            <a:endParaRPr lang="en-US" dirty="0"/>
          </a:p>
          <a:p>
            <a:pPr lvl="0" algn="just"/>
            <a:r>
              <a:rPr lang="ar-SA" dirty="0"/>
              <a:t>دليل القسم.</a:t>
            </a:r>
            <a:endParaRPr lang="en-US" dirty="0"/>
          </a:p>
          <a:p>
            <a:pPr lvl="0" algn="just"/>
            <a:r>
              <a:rPr lang="ar-SA" dirty="0"/>
              <a:t>كارت الشفوي للمواد التي بها امتحان شفوي</a:t>
            </a:r>
            <a:endParaRPr lang="en-US" dirty="0"/>
          </a:p>
          <a:p>
            <a:pPr algn="just"/>
            <a:r>
              <a:rPr lang="ar-SA" dirty="0"/>
              <a:t>وضعه على الغلاف الخلفي للكتب الدراسية للطلاب</a:t>
            </a:r>
            <a:endParaRPr lang="ar-EG" dirty="0"/>
          </a:p>
        </p:txBody>
      </p:sp>
      <p:sp>
        <p:nvSpPr>
          <p:cNvPr id="3" name="Title 2"/>
          <p:cNvSpPr>
            <a:spLocks noGrp="1"/>
          </p:cNvSpPr>
          <p:nvPr>
            <p:ph type="title"/>
          </p:nvPr>
        </p:nvSpPr>
        <p:spPr/>
        <p:txBody>
          <a:bodyPr/>
          <a:lstStyle/>
          <a:p>
            <a:r>
              <a:rPr lang="ar-EG" dirty="0"/>
              <a:t>الرسالة والأهداف-2</a:t>
            </a:r>
          </a:p>
        </p:txBody>
      </p:sp>
    </p:spTree>
    <p:extLst>
      <p:ext uri="{BB962C8B-B14F-4D97-AF65-F5344CB8AC3E}">
        <p14:creationId xmlns:p14="http://schemas.microsoft.com/office/powerpoint/2010/main" val="190870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lgn="just"/>
            <a:r>
              <a:rPr lang="ar-EG" dirty="0"/>
              <a:t>تحديد مؤشرات التقييم المستمر  لجودة  الاداء بالبرنامج </a:t>
            </a:r>
            <a:endParaRPr lang="en-US" dirty="0"/>
          </a:p>
          <a:p>
            <a:pPr lvl="0" algn="just"/>
            <a:r>
              <a:rPr lang="ar-EG" dirty="0"/>
              <a:t>تحديد مجالات الانعكاس الايجابي للتقويم الذاتي المستمرللبرنامج علي نطام الاداء الكلي للمؤسسة التابع لها (كلية الاداب و جامعة المنوفية )</a:t>
            </a:r>
            <a:endParaRPr lang="en-US" dirty="0"/>
          </a:p>
          <a:p>
            <a:pPr lvl="0" algn="just"/>
            <a:r>
              <a:rPr lang="ar-EG" dirty="0"/>
              <a:t>اعتماد الية للتحفيز الايجابي وفي ضوء التطبيق الفعلي لهذة السياسة فقد تم تكريم عدد من اعضاء هيئة التدريس بتاريخ 31/8/2021 لتميزهم في مجالات 1- المشاركة في المؤتمرات وورش العمل والدورات داخليا وخارجيا ،2- النشر المحلي والدولي للابحاث ، 3- التاليف والترجمة، 4- التميز الوظيفي لاعضاء هيئة التدريس/الهيئة المعاونة 5- التميز الوظيفي للادارة الاكاديمية للبرنامج (رئيس مجلس البرنامج ومدير البرنامج واعضاء اللجان والوحدات الداعمة)،6- الانشطة الاكاديمية والتعليمية والثقافية خارج البرنامج مثل المشاركة في اللجان العلمية للترقي، الحصول علي جوائز محلية او دولية ، ظهور اعلامي متميز.</a:t>
            </a:r>
            <a:endParaRPr lang="en-US" dirty="0"/>
          </a:p>
          <a:p>
            <a:pPr algn="just"/>
            <a:endParaRPr lang="ar-EG" dirty="0"/>
          </a:p>
        </p:txBody>
      </p:sp>
      <p:sp>
        <p:nvSpPr>
          <p:cNvPr id="3" name="Title 2"/>
          <p:cNvSpPr>
            <a:spLocks noGrp="1"/>
          </p:cNvSpPr>
          <p:nvPr>
            <p:ph type="title"/>
          </p:nvPr>
        </p:nvSpPr>
        <p:spPr/>
        <p:txBody>
          <a:bodyPr/>
          <a:lstStyle/>
          <a:p>
            <a:r>
              <a:rPr lang="ar-EG" dirty="0"/>
              <a:t>التعزيز والتطوير-2</a:t>
            </a:r>
          </a:p>
        </p:txBody>
      </p:sp>
    </p:spTree>
    <p:extLst>
      <p:ext uri="{BB962C8B-B14F-4D97-AF65-F5344CB8AC3E}">
        <p14:creationId xmlns:p14="http://schemas.microsoft.com/office/powerpoint/2010/main" val="6075825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0"/>
            <a:ext cx="9144000" cy="6858000"/>
            <a:chOff x="657" y="845"/>
            <a:chExt cx="4236" cy="2449"/>
          </a:xfrm>
        </p:grpSpPr>
        <p:pic>
          <p:nvPicPr>
            <p:cNvPr id="13318" name="Picture 3" descr="ورد"/>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57" y="845"/>
              <a:ext cx="4236" cy="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Rectangle 4"/>
            <p:cNvSpPr>
              <a:spLocks noChangeArrowheads="1"/>
            </p:cNvSpPr>
            <p:nvPr/>
          </p:nvSpPr>
          <p:spPr bwMode="auto">
            <a:xfrm>
              <a:off x="1500" y="1434"/>
              <a:ext cx="2559" cy="12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a:p>
          </p:txBody>
        </p:sp>
      </p:grpSp>
      <p:sp>
        <p:nvSpPr>
          <p:cNvPr id="59397" name="WordArt 5"/>
          <p:cNvSpPr>
            <a:spLocks noChangeArrowheads="1" noChangeShapeType="1" noTextEdit="1"/>
          </p:cNvSpPr>
          <p:nvPr/>
        </p:nvSpPr>
        <p:spPr bwMode="auto">
          <a:xfrm>
            <a:off x="971550" y="2266950"/>
            <a:ext cx="7272338" cy="2241550"/>
          </a:xfrm>
          <a:prstGeom prst="rect">
            <a:avLst/>
          </a:prstGeom>
        </p:spPr>
        <p:txBody>
          <a:bodyPr wrap="none" fromWordArt="1">
            <a:prstTxWarp prst="textPlain">
              <a:avLst>
                <a:gd name="adj" fmla="val 50000"/>
              </a:avLst>
            </a:prstTxWarp>
            <a:scene3d>
              <a:camera prst="legacyPerspectiveBottom"/>
              <a:lightRig rig="legacyFlat3" dir="t"/>
            </a:scene3d>
            <a:sp3d extrusionH="121893000" prstMaterial="legacyMatte">
              <a:extrusionClr>
                <a:srgbClr val="CCECFF"/>
              </a:extrusionClr>
            </a:sp3d>
          </a:bodyPr>
          <a:lstStyle/>
          <a:p>
            <a:pPr algn="ctr" rtl="0"/>
            <a:r>
              <a:rPr lang="en-US" sz="3600" b="1" kern="10">
                <a:ln w="9525">
                  <a:round/>
                  <a:headEnd/>
                  <a:tailEnd/>
                </a:ln>
                <a:gradFill rotWithShape="1">
                  <a:gsLst>
                    <a:gs pos="0">
                      <a:srgbClr val="03D4A8"/>
                    </a:gs>
                    <a:gs pos="25000">
                      <a:srgbClr val="21D6E0"/>
                    </a:gs>
                    <a:gs pos="75000">
                      <a:srgbClr val="0087E6"/>
                    </a:gs>
                    <a:gs pos="100000">
                      <a:srgbClr val="005CBF"/>
                    </a:gs>
                  </a:gsLst>
                  <a:path path="rect">
                    <a:fillToRect l="50000" t="50000" r="50000" b="50000"/>
                  </a:path>
                </a:gradFill>
                <a:latin typeface="Monotype Corsiva"/>
              </a:rPr>
              <a:t>Thank You </a:t>
            </a:r>
            <a:endParaRPr lang="ar-EG" sz="3600" b="1" kern="10">
              <a:ln w="9525">
                <a:round/>
                <a:headEnd/>
                <a:tailEnd/>
              </a:ln>
              <a:gradFill rotWithShape="1">
                <a:gsLst>
                  <a:gs pos="0">
                    <a:srgbClr val="03D4A8"/>
                  </a:gs>
                  <a:gs pos="25000">
                    <a:srgbClr val="21D6E0"/>
                  </a:gs>
                  <a:gs pos="75000">
                    <a:srgbClr val="0087E6"/>
                  </a:gs>
                  <a:gs pos="100000">
                    <a:srgbClr val="005CBF"/>
                  </a:gs>
                </a:gsLst>
                <a:path path="rect">
                  <a:fillToRect l="50000" t="50000" r="50000" b="50000"/>
                </a:path>
              </a:gradFill>
              <a:latin typeface="Monotype Corsiva"/>
            </a:endParaRPr>
          </a:p>
        </p:txBody>
      </p:sp>
      <p:sp>
        <p:nvSpPr>
          <p:cNvPr id="2" name="Footer Placeholder 1"/>
          <p:cNvSpPr>
            <a:spLocks noGrp="1"/>
          </p:cNvSpPr>
          <p:nvPr>
            <p:ph type="ftr" sz="quarter" idx="12"/>
          </p:nvPr>
        </p:nvSpPr>
        <p:spPr/>
        <p:txBody>
          <a:bodyPr/>
          <a:lstStyle/>
          <a:p>
            <a:pPr>
              <a:defRPr/>
            </a:pPr>
            <a:r>
              <a:rPr lang="en-GB"/>
              <a:t>Political Reflexivity</a:t>
            </a:r>
          </a:p>
        </p:txBody>
      </p:sp>
      <p:sp>
        <p:nvSpPr>
          <p:cNvPr id="3" name="Slide Number Placeholder 2"/>
          <p:cNvSpPr>
            <a:spLocks noGrp="1"/>
          </p:cNvSpPr>
          <p:nvPr>
            <p:ph type="sldNum" sz="quarter" idx="10"/>
          </p:nvPr>
        </p:nvSpPr>
        <p:spPr/>
        <p:txBody>
          <a:bodyPr/>
          <a:lstStyle/>
          <a:p>
            <a:pPr>
              <a:defRPr/>
            </a:pPr>
            <a:fld id="{F4F38EED-8CA1-4A06-87FF-0207C0869595}" type="slidenum">
              <a:rPr lang="ar-EG" smtClean="0"/>
              <a:pPr>
                <a:defRPr/>
              </a:pPr>
              <a:t>41</a:t>
            </a:fld>
            <a:endParaRPr lang="en-GB"/>
          </a:p>
        </p:txBody>
      </p:sp>
    </p:spTree>
    <p:extLst>
      <p:ext uri="{BB962C8B-B14F-4D97-AF65-F5344CB8AC3E}">
        <p14:creationId xmlns:p14="http://schemas.microsoft.com/office/powerpoint/2010/main" val="22873169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3" presetClass="entr" presetSubtype="0" fill="hold" grpId="0" nodeType="afterEffect">
                                  <p:stCondLst>
                                    <p:cond delay="0"/>
                                  </p:stCondLst>
                                  <p:childTnLst>
                                    <p:set>
                                      <p:cBhvr>
                                        <p:cTn id="6" dur="1" fill="hold">
                                          <p:stCondLst>
                                            <p:cond delay="0"/>
                                          </p:stCondLst>
                                        </p:cTn>
                                        <p:tgtEl>
                                          <p:spTgt spid="59397"/>
                                        </p:tgtEl>
                                        <p:attrNameLst>
                                          <p:attrName>style.visibility</p:attrName>
                                        </p:attrNameLst>
                                      </p:cBhvr>
                                      <p:to>
                                        <p:strVal val="visible"/>
                                      </p:to>
                                    </p:set>
                                    <p:animEffect transition="in" filter="fade">
                                      <p:cBhvr>
                                        <p:cTn id="7" dur="300"/>
                                        <p:tgtEl>
                                          <p:spTgt spid="59397"/>
                                        </p:tgtEl>
                                      </p:cBhvr>
                                    </p:animEffect>
                                    <p:anim calcmode="lin" valueType="num">
                                      <p:cBhvr>
                                        <p:cTn id="8" dur="1200" fill="hold"/>
                                        <p:tgtEl>
                                          <p:spTgt spid="59397"/>
                                        </p:tgtEl>
                                        <p:attrNameLst>
                                          <p:attrName>ppt_x</p:attrName>
                                        </p:attrNameLst>
                                      </p:cBhvr>
                                      <p:tavLst>
                                        <p:tav tm="0">
                                          <p:val>
                                            <p:strVal val="#ppt_x"/>
                                          </p:val>
                                        </p:tav>
                                        <p:tav tm="100000">
                                          <p:val>
                                            <p:strVal val="#ppt_x"/>
                                          </p:val>
                                        </p:tav>
                                      </p:tavLst>
                                    </p:anim>
                                    <p:anim calcmode="lin" valueType="num">
                                      <p:cBhvr>
                                        <p:cTn id="9" dur="1200" fill="hold"/>
                                        <p:tgtEl>
                                          <p:spTgt spid="59397"/>
                                        </p:tgtEl>
                                        <p:attrNameLst>
                                          <p:attrName>ppt_y</p:attrName>
                                        </p:attrNameLst>
                                      </p:cBhvr>
                                      <p:tavLst>
                                        <p:tav tm="0">
                                          <p:val>
                                            <p:strVal val="#ppt_y+0.31"/>
                                          </p:val>
                                        </p:tav>
                                        <p:tav tm="100000">
                                          <p:val>
                                            <p:strVal val="#ppt_y+0.31"/>
                                          </p:val>
                                        </p:tav>
                                      </p:tavLst>
                                    </p:anim>
                                    <p:anim calcmode="lin" valueType="num">
                                      <p:cBhvr>
                                        <p:cTn id="10" dur="1800" decel="50000" fill="hold">
                                          <p:stCondLst>
                                            <p:cond delay="1200"/>
                                          </p:stCondLst>
                                        </p:cTn>
                                        <p:tgtEl>
                                          <p:spTgt spid="5939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800" decel="50000" fill="hold">
                                          <p:stCondLst>
                                            <p:cond delay="1200"/>
                                          </p:stCondLst>
                                        </p:cTn>
                                        <p:tgtEl>
                                          <p:spTgt spid="5939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FA2.WAV"/>
                                        </p:tgtEl>
                                      </p:cMediaNode>
                                    </p:audio>
                                  </p:subTnLst>
                                </p:cTn>
                              </p:par>
                            </p:childTnLst>
                          </p:cTn>
                        </p:par>
                        <p:par>
                          <p:cTn id="12" fill="hold" nodeType="afterGroup">
                            <p:stCondLst>
                              <p:cond delay="3000"/>
                            </p:stCondLst>
                            <p:childTnLst>
                              <p:par>
                                <p:cTn id="13" presetID="15" presetClass="entr" presetSubtype="0" fill="hold" grpId="1" nodeType="afterEffect">
                                  <p:stCondLst>
                                    <p:cond delay="0"/>
                                  </p:stCondLst>
                                  <p:childTnLst>
                                    <p:set>
                                      <p:cBhvr>
                                        <p:cTn id="14" dur="1" fill="hold">
                                          <p:stCondLst>
                                            <p:cond delay="0"/>
                                          </p:stCondLst>
                                        </p:cTn>
                                        <p:tgtEl>
                                          <p:spTgt spid="59397"/>
                                        </p:tgtEl>
                                        <p:attrNameLst>
                                          <p:attrName>style.visibility</p:attrName>
                                        </p:attrNameLst>
                                      </p:cBhvr>
                                      <p:to>
                                        <p:strVal val="visible"/>
                                      </p:to>
                                    </p:set>
                                    <p:anim calcmode="lin" valueType="num">
                                      <p:cBhvr>
                                        <p:cTn id="15" dur="3000" fill="hold"/>
                                        <p:tgtEl>
                                          <p:spTgt spid="59397"/>
                                        </p:tgtEl>
                                        <p:attrNameLst>
                                          <p:attrName>ppt_w</p:attrName>
                                        </p:attrNameLst>
                                      </p:cBhvr>
                                      <p:tavLst>
                                        <p:tav tm="0">
                                          <p:val>
                                            <p:fltVal val="0"/>
                                          </p:val>
                                        </p:tav>
                                        <p:tav tm="100000">
                                          <p:val>
                                            <p:strVal val="#ppt_w"/>
                                          </p:val>
                                        </p:tav>
                                      </p:tavLst>
                                    </p:anim>
                                    <p:anim calcmode="lin" valueType="num">
                                      <p:cBhvr>
                                        <p:cTn id="16" dur="3000" fill="hold"/>
                                        <p:tgtEl>
                                          <p:spTgt spid="59397"/>
                                        </p:tgtEl>
                                        <p:attrNameLst>
                                          <p:attrName>ppt_h</p:attrName>
                                        </p:attrNameLst>
                                      </p:cBhvr>
                                      <p:tavLst>
                                        <p:tav tm="0">
                                          <p:val>
                                            <p:fltVal val="0"/>
                                          </p:val>
                                        </p:tav>
                                        <p:tav tm="100000">
                                          <p:val>
                                            <p:strVal val="#ppt_h"/>
                                          </p:val>
                                        </p:tav>
                                      </p:tavLst>
                                    </p:anim>
                                    <p:anim calcmode="lin" valueType="num">
                                      <p:cBhvr>
                                        <p:cTn id="17" dur="3000" fill="hold"/>
                                        <p:tgtEl>
                                          <p:spTgt spid="59397"/>
                                        </p:tgtEl>
                                        <p:attrNameLst>
                                          <p:attrName>ppt_x</p:attrName>
                                        </p:attrNameLst>
                                      </p:cBhvr>
                                      <p:tavLst>
                                        <p:tav tm="0" fmla="#ppt_x+(cos(-2*pi*(1-$))*-#ppt_x-sin(-2*pi*(1-$))*(1-#ppt_y))*(1-$)">
                                          <p:val>
                                            <p:fltVal val="0"/>
                                          </p:val>
                                        </p:tav>
                                        <p:tav tm="100000">
                                          <p:val>
                                            <p:fltVal val="1"/>
                                          </p:val>
                                        </p:tav>
                                      </p:tavLst>
                                    </p:anim>
                                    <p:anim calcmode="lin" valueType="num">
                                      <p:cBhvr>
                                        <p:cTn id="18" dur="3000" fill="hold"/>
                                        <p:tgtEl>
                                          <p:spTgt spid="59397"/>
                                        </p:tgtEl>
                                        <p:attrNameLst>
                                          <p:attrName>ppt_y</p:attrName>
                                        </p:attrNameLst>
                                      </p:cBhvr>
                                      <p:tavLst>
                                        <p:tav tm="0" fmla="#ppt_y+(sin(-2*pi*(1-$))*-#ppt_x+cos(-2*pi*(1-$))*(1-#ppt_y))*(1-$)">
                                          <p:val>
                                            <p:fltVal val="0"/>
                                          </p:val>
                                        </p:tav>
                                        <p:tav tm="100000">
                                          <p:val>
                                            <p:fltVal val="1"/>
                                          </p:val>
                                        </p:tav>
                                      </p:tavLst>
                                    </p:anim>
                                  </p:childTnLst>
                                </p:cTn>
                              </p:par>
                            </p:childTnLst>
                          </p:cTn>
                        </p:par>
                        <p:par>
                          <p:cTn id="19" fill="hold" nodeType="afterGroup">
                            <p:stCondLst>
                              <p:cond delay="6000"/>
                            </p:stCondLst>
                            <p:childTnLst>
                              <p:par>
                                <p:cTn id="20" presetID="19" presetClass="entr" presetSubtype="10" fill="hold" grpId="2" nodeType="afterEffect">
                                  <p:stCondLst>
                                    <p:cond delay="0"/>
                                  </p:stCondLst>
                                  <p:childTnLst>
                                    <p:set>
                                      <p:cBhvr>
                                        <p:cTn id="21" dur="1" fill="hold">
                                          <p:stCondLst>
                                            <p:cond delay="0"/>
                                          </p:stCondLst>
                                        </p:cTn>
                                        <p:tgtEl>
                                          <p:spTgt spid="59397"/>
                                        </p:tgtEl>
                                        <p:attrNameLst>
                                          <p:attrName>style.visibility</p:attrName>
                                        </p:attrNameLst>
                                      </p:cBhvr>
                                      <p:to>
                                        <p:strVal val="visible"/>
                                      </p:to>
                                    </p:set>
                                    <p:anim calcmode="lin" valueType="num">
                                      <p:cBhvr>
                                        <p:cTn id="22" dur="5000" fill="hold"/>
                                        <p:tgtEl>
                                          <p:spTgt spid="59397"/>
                                        </p:tgtEl>
                                        <p:attrNameLst>
                                          <p:attrName>ppt_w</p:attrName>
                                        </p:attrNameLst>
                                      </p:cBhvr>
                                      <p:tavLst>
                                        <p:tav tm="0" fmla="#ppt_w*sin(2.5*pi*$)">
                                          <p:val>
                                            <p:fltVal val="0"/>
                                          </p:val>
                                        </p:tav>
                                        <p:tav tm="100000">
                                          <p:val>
                                            <p:fltVal val="1"/>
                                          </p:val>
                                        </p:tav>
                                      </p:tavLst>
                                    </p:anim>
                                    <p:anim calcmode="lin" valueType="num">
                                      <p:cBhvr>
                                        <p:cTn id="23" dur="5000" fill="hold"/>
                                        <p:tgtEl>
                                          <p:spTgt spid="5939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7" grpId="0" animBg="1"/>
      <p:bldP spid="59397" grpId="1" animBg="1"/>
      <p:bldP spid="59397" grpId="2"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ar-EG" b="1" u="sng" dirty="0"/>
              <a:t>مؤشرات نجاح البرنامج</a:t>
            </a:r>
            <a:endParaRPr lang="en-US" dirty="0"/>
          </a:p>
          <a:p>
            <a:pPr algn="just"/>
            <a:r>
              <a:rPr lang="ar-EG" b="1" dirty="0"/>
              <a:t>يوجد لدي برنامج اللغة الإنجليزية اليات يمكن من خلالها تحديد مؤشرات نجاح البرنامج.</a:t>
            </a:r>
            <a:endParaRPr lang="en-US" dirty="0"/>
          </a:p>
          <a:p>
            <a:pPr lvl="0" algn="just"/>
            <a:r>
              <a:rPr lang="ar-EG" b="1" dirty="0"/>
              <a:t>يوجد نماذج تحويل من قسم اللغة الإنجليزية الي الاقسام الأخرى و من الاقسام الأخرى الي قسم اللغة الإنجليزية. وتعتبر نسبه التحويل ضعيفة جدا.</a:t>
            </a:r>
            <a:endParaRPr lang="en-US" dirty="0"/>
          </a:p>
          <a:p>
            <a:pPr lvl="0" algn="just"/>
            <a:r>
              <a:rPr lang="ar-EG" b="1" dirty="0"/>
              <a:t> تم حصر اعداد الطلاب الملتحقين بالقسم وعدد الطلاب الذين تم تخرجهم, وذلك خلال الست سنوات الأخيرة</a:t>
            </a:r>
            <a:r>
              <a:rPr lang="ar-EG" dirty="0"/>
              <a:t>.</a:t>
            </a:r>
            <a:r>
              <a:rPr lang="ar-EG" b="1" dirty="0"/>
              <a:t> وتعتبر معدلات التخرج قويه جدا.</a:t>
            </a:r>
            <a:endParaRPr lang="en-US" dirty="0"/>
          </a:p>
          <a:p>
            <a:pPr lvl="0" algn="just"/>
            <a:r>
              <a:rPr lang="ar-EG" b="1" dirty="0"/>
              <a:t>تنوعت مجالات شغل وظائف لخريجي برنامج اللغة الانجليزية وذلك من خلال فحص بعض من السير الذاتية لخريجي البرنامج.</a:t>
            </a:r>
            <a:endParaRPr lang="en-US" dirty="0"/>
          </a:p>
          <a:p>
            <a:pPr lvl="0" algn="just"/>
            <a:r>
              <a:rPr lang="ar-EG" b="1" dirty="0"/>
              <a:t>توجد مؤسسات تقبل علي توظيف خريجي البرنامج.</a:t>
            </a:r>
            <a:endParaRPr lang="en-US" dirty="0"/>
          </a:p>
          <a:p>
            <a:pPr lvl="0" algn="just"/>
            <a:r>
              <a:rPr lang="ar-EG" b="1" dirty="0"/>
              <a:t>تم استطلاع اتجاهات و اراء المستفيدين ذوي العلاقة ببرنامج اللغة الانجليزية و ذلك من خلال استبيان تم اعداده , و تم توزيعه علي المستفيدين ذوي العلاقة بالبرنامج.</a:t>
            </a:r>
            <a:r>
              <a:rPr lang="ar-EG" dirty="0"/>
              <a:t> </a:t>
            </a:r>
            <a:r>
              <a:rPr lang="ar-EG" b="1" dirty="0"/>
              <a:t>و بعد تحليل الاستبيان تبين ان هناك نقاط ضعف في خريجي برنامج اللغة الإنجليزية, جاري اتباع بعض الاجراءات التصحيحية بشأنها.</a:t>
            </a:r>
            <a:endParaRPr lang="en-US" dirty="0"/>
          </a:p>
          <a:p>
            <a:pPr algn="just"/>
            <a:endParaRPr lang="ar-EG" dirty="0"/>
          </a:p>
        </p:txBody>
      </p:sp>
      <p:sp>
        <p:nvSpPr>
          <p:cNvPr id="2" name="Title 1"/>
          <p:cNvSpPr>
            <a:spLocks noGrp="1"/>
          </p:cNvSpPr>
          <p:nvPr>
            <p:ph type="title"/>
          </p:nvPr>
        </p:nvSpPr>
        <p:spPr/>
        <p:txBody>
          <a:bodyPr/>
          <a:lstStyle/>
          <a:p>
            <a:r>
              <a:rPr lang="ar-EG" dirty="0"/>
              <a:t>المعيار الثامن: مؤشرات نجاح البرنامج-1</a:t>
            </a:r>
          </a:p>
        </p:txBody>
      </p:sp>
    </p:spTree>
    <p:extLst>
      <p:ext uri="{BB962C8B-B14F-4D97-AF65-F5344CB8AC3E}">
        <p14:creationId xmlns:p14="http://schemas.microsoft.com/office/powerpoint/2010/main" val="17836220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lvl="0" algn="just">
              <a:lnSpc>
                <a:spcPct val="170000"/>
              </a:lnSpc>
            </a:pPr>
            <a:r>
              <a:rPr lang="ar-EG" b="1" dirty="0"/>
              <a:t>يوجد لدي  برنامج اللغة الانجليزية  برامج دراسات عليا للماجستير و الدكتوراه للدراسات اللغوية و الادبية حيث يقدم البرنامج لائحتين (لائحة قديمة و لائحة جديدة بنظام الساعات المعتمدة).</a:t>
            </a:r>
            <a:r>
              <a:rPr lang="ar-EG" dirty="0"/>
              <a:t> </a:t>
            </a:r>
            <a:r>
              <a:rPr lang="ar-EG" b="1" dirty="0"/>
              <a:t>وتعتبر نسبة الالتحاق بالدراسات العليا من الخريجين ضعيفة و ذلك يرجع الي إقبال الخريجين علي المجالات العملية مثل الترجمة والتدريس والعمل بالجهاز الاداري في الجامعة.</a:t>
            </a:r>
            <a:endParaRPr lang="en-US" dirty="0"/>
          </a:p>
          <a:p>
            <a:pPr lvl="0" algn="just">
              <a:lnSpc>
                <a:spcPct val="170000"/>
              </a:lnSpc>
            </a:pPr>
            <a:r>
              <a:rPr lang="ar-EG" b="1" dirty="0"/>
              <a:t>يوجد مقترح للتدريب الميداني مقدمه لبرنامج اللغة الانجليزية  و ذلك لرفع مستوي خريج البرنامج بما يتسق مع رؤية و رسالة البرنامج القديمة و المستحدثة, و اهداف الكلية و الجامعة.</a:t>
            </a:r>
            <a:endParaRPr lang="en-US" dirty="0"/>
          </a:p>
          <a:p>
            <a:pPr lvl="0" algn="just">
              <a:lnSpc>
                <a:spcPct val="170000"/>
              </a:lnSpc>
            </a:pPr>
            <a:r>
              <a:rPr lang="ar-EG" b="1" dirty="0"/>
              <a:t>يتوافر لدي لبرنامج اللغة الانجليزية مقررات مهارية لتنمية مهارة استخدام اللغة و تطبيقاتها و مقررات اساسيه لغويه تخدم الجانب المهارى و التحليلي لدي الطلاب طبقا للائحة قسم اللغة الانجليزية.</a:t>
            </a:r>
            <a:endParaRPr lang="en-US" dirty="0"/>
          </a:p>
        </p:txBody>
      </p:sp>
      <p:sp>
        <p:nvSpPr>
          <p:cNvPr id="3" name="Title 2"/>
          <p:cNvSpPr>
            <a:spLocks noGrp="1"/>
          </p:cNvSpPr>
          <p:nvPr>
            <p:ph type="title"/>
          </p:nvPr>
        </p:nvSpPr>
        <p:spPr/>
        <p:txBody>
          <a:bodyPr/>
          <a:lstStyle/>
          <a:p>
            <a:r>
              <a:rPr lang="ar-EG" dirty="0"/>
              <a:t>مؤشرات نجاح البرنامج-2</a:t>
            </a:r>
          </a:p>
        </p:txBody>
      </p:sp>
    </p:spTree>
    <p:extLst>
      <p:ext uri="{BB962C8B-B14F-4D97-AF65-F5344CB8AC3E}">
        <p14:creationId xmlns:p14="http://schemas.microsoft.com/office/powerpoint/2010/main" val="6352141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lgn="just">
              <a:lnSpc>
                <a:spcPct val="170000"/>
              </a:lnSpc>
            </a:pPr>
            <a:r>
              <a:rPr lang="ar-EG" b="1" dirty="0"/>
              <a:t>كما توجد انشطه بحثيه للطلاب في بعض المقررات التي يقدمها البرنامج منها مقرر الترجمة و التي يقوم بدراستها طلاب الفرقة الثانية, الثالثة, الرابعة.</a:t>
            </a:r>
            <a:endParaRPr lang="en-US" dirty="0"/>
          </a:p>
          <a:p>
            <a:pPr lvl="0" algn="just">
              <a:lnSpc>
                <a:spcPct val="170000"/>
              </a:lnSpc>
            </a:pPr>
            <a:r>
              <a:rPr lang="ar-EG" b="1" dirty="0"/>
              <a:t>تم تفعيل لجنه لمتابعه خريجي البرنامج, تم توزيع  استبيان علي المنظمات التي يعملون بها خريجي برنامج اللغة الانجليزية وتم الإجابة علي   استبيان , وبعد تحليل الاستبيان تبين ان مستوي رضا الخريجين اكثر من نسبة عدم الرضا. </a:t>
            </a:r>
            <a:endParaRPr lang="en-US" dirty="0"/>
          </a:p>
          <a:p>
            <a:pPr lvl="0" algn="just">
              <a:lnSpc>
                <a:spcPct val="170000"/>
              </a:lnSpc>
            </a:pPr>
            <a:r>
              <a:rPr lang="ar-EG" b="1" dirty="0"/>
              <a:t>لا يوجد شهادات للممارسة المهنية لدي برنامج اللغة الانجليزية.</a:t>
            </a:r>
            <a:endParaRPr lang="en-US" dirty="0"/>
          </a:p>
          <a:p>
            <a:endParaRPr lang="ar-EG" dirty="0"/>
          </a:p>
        </p:txBody>
      </p:sp>
      <p:sp>
        <p:nvSpPr>
          <p:cNvPr id="3" name="Title 2"/>
          <p:cNvSpPr>
            <a:spLocks noGrp="1"/>
          </p:cNvSpPr>
          <p:nvPr>
            <p:ph type="title"/>
          </p:nvPr>
        </p:nvSpPr>
        <p:spPr/>
        <p:txBody>
          <a:bodyPr/>
          <a:lstStyle/>
          <a:p>
            <a:r>
              <a:rPr lang="ar-EG" dirty="0"/>
              <a:t>مؤشرات نجاح البرنامج-3</a:t>
            </a:r>
          </a:p>
        </p:txBody>
      </p:sp>
    </p:spTree>
    <p:extLst>
      <p:ext uri="{BB962C8B-B14F-4D97-AF65-F5344CB8AC3E}">
        <p14:creationId xmlns:p14="http://schemas.microsoft.com/office/powerpoint/2010/main" val="29350077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0"/>
            <a:ext cx="9144000" cy="6858000"/>
            <a:chOff x="657" y="845"/>
            <a:chExt cx="4236" cy="2449"/>
          </a:xfrm>
        </p:grpSpPr>
        <p:pic>
          <p:nvPicPr>
            <p:cNvPr id="13318" name="Picture 3" descr="ورد"/>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57" y="845"/>
              <a:ext cx="4236" cy="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Rectangle 4"/>
            <p:cNvSpPr>
              <a:spLocks noChangeArrowheads="1"/>
            </p:cNvSpPr>
            <p:nvPr/>
          </p:nvSpPr>
          <p:spPr bwMode="auto">
            <a:xfrm>
              <a:off x="1500" y="1434"/>
              <a:ext cx="2559" cy="12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a:p>
          </p:txBody>
        </p:sp>
      </p:grpSp>
      <p:sp>
        <p:nvSpPr>
          <p:cNvPr id="59397" name="WordArt 5"/>
          <p:cNvSpPr>
            <a:spLocks noChangeArrowheads="1" noChangeShapeType="1" noTextEdit="1"/>
          </p:cNvSpPr>
          <p:nvPr/>
        </p:nvSpPr>
        <p:spPr bwMode="auto">
          <a:xfrm>
            <a:off x="971550" y="2266950"/>
            <a:ext cx="7272338" cy="2241550"/>
          </a:xfrm>
          <a:prstGeom prst="rect">
            <a:avLst/>
          </a:prstGeom>
        </p:spPr>
        <p:txBody>
          <a:bodyPr wrap="none" fromWordArt="1">
            <a:prstTxWarp prst="textPlain">
              <a:avLst>
                <a:gd name="adj" fmla="val 50000"/>
              </a:avLst>
            </a:prstTxWarp>
            <a:scene3d>
              <a:camera prst="legacyPerspectiveBottom"/>
              <a:lightRig rig="legacyFlat3" dir="t"/>
            </a:scene3d>
            <a:sp3d extrusionH="121893000" prstMaterial="legacyMatte">
              <a:extrusionClr>
                <a:srgbClr val="CCECFF"/>
              </a:extrusionClr>
            </a:sp3d>
          </a:bodyPr>
          <a:lstStyle/>
          <a:p>
            <a:pPr algn="ctr" rtl="0"/>
            <a:r>
              <a:rPr lang="en-US" sz="3600" b="1" kern="10">
                <a:ln w="9525">
                  <a:round/>
                  <a:headEnd/>
                  <a:tailEnd/>
                </a:ln>
                <a:gradFill rotWithShape="1">
                  <a:gsLst>
                    <a:gs pos="0">
                      <a:srgbClr val="03D4A8"/>
                    </a:gs>
                    <a:gs pos="25000">
                      <a:srgbClr val="21D6E0"/>
                    </a:gs>
                    <a:gs pos="75000">
                      <a:srgbClr val="0087E6"/>
                    </a:gs>
                    <a:gs pos="100000">
                      <a:srgbClr val="005CBF"/>
                    </a:gs>
                  </a:gsLst>
                  <a:path path="rect">
                    <a:fillToRect l="50000" t="50000" r="50000" b="50000"/>
                  </a:path>
                </a:gradFill>
                <a:latin typeface="Monotype Corsiva"/>
              </a:rPr>
              <a:t>Thank You </a:t>
            </a:r>
            <a:endParaRPr lang="ar-EG" sz="3600" b="1" kern="10">
              <a:ln w="9525">
                <a:round/>
                <a:headEnd/>
                <a:tailEnd/>
              </a:ln>
              <a:gradFill rotWithShape="1">
                <a:gsLst>
                  <a:gs pos="0">
                    <a:srgbClr val="03D4A8"/>
                  </a:gs>
                  <a:gs pos="25000">
                    <a:srgbClr val="21D6E0"/>
                  </a:gs>
                  <a:gs pos="75000">
                    <a:srgbClr val="0087E6"/>
                  </a:gs>
                  <a:gs pos="100000">
                    <a:srgbClr val="005CBF"/>
                  </a:gs>
                </a:gsLst>
                <a:path path="rect">
                  <a:fillToRect l="50000" t="50000" r="50000" b="50000"/>
                </a:path>
              </a:gradFill>
              <a:latin typeface="Monotype Corsiva"/>
            </a:endParaRPr>
          </a:p>
        </p:txBody>
      </p:sp>
      <p:sp>
        <p:nvSpPr>
          <p:cNvPr id="2" name="Footer Placeholder 1"/>
          <p:cNvSpPr>
            <a:spLocks noGrp="1"/>
          </p:cNvSpPr>
          <p:nvPr>
            <p:ph type="ftr" sz="quarter" idx="12"/>
          </p:nvPr>
        </p:nvSpPr>
        <p:spPr/>
        <p:txBody>
          <a:bodyPr/>
          <a:lstStyle/>
          <a:p>
            <a:pPr>
              <a:defRPr/>
            </a:pPr>
            <a:r>
              <a:rPr lang="en-GB"/>
              <a:t>Political Reflexivity</a:t>
            </a:r>
          </a:p>
        </p:txBody>
      </p:sp>
      <p:sp>
        <p:nvSpPr>
          <p:cNvPr id="3" name="Slide Number Placeholder 2"/>
          <p:cNvSpPr>
            <a:spLocks noGrp="1"/>
          </p:cNvSpPr>
          <p:nvPr>
            <p:ph type="sldNum" sz="quarter" idx="10"/>
          </p:nvPr>
        </p:nvSpPr>
        <p:spPr/>
        <p:txBody>
          <a:bodyPr/>
          <a:lstStyle/>
          <a:p>
            <a:pPr>
              <a:defRPr/>
            </a:pPr>
            <a:fld id="{F4F38EED-8CA1-4A06-87FF-0207C0869595}" type="slidenum">
              <a:rPr lang="ar-EG" smtClean="0"/>
              <a:pPr>
                <a:defRPr/>
              </a:pPr>
              <a:t>45</a:t>
            </a:fld>
            <a:endParaRPr lang="en-GB"/>
          </a:p>
        </p:txBody>
      </p:sp>
    </p:spTree>
    <p:extLst>
      <p:ext uri="{BB962C8B-B14F-4D97-AF65-F5344CB8AC3E}">
        <p14:creationId xmlns:p14="http://schemas.microsoft.com/office/powerpoint/2010/main" val="384517376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3" presetClass="entr" presetSubtype="0" fill="hold" grpId="0" nodeType="afterEffect">
                                  <p:stCondLst>
                                    <p:cond delay="0"/>
                                  </p:stCondLst>
                                  <p:childTnLst>
                                    <p:set>
                                      <p:cBhvr>
                                        <p:cTn id="6" dur="1" fill="hold">
                                          <p:stCondLst>
                                            <p:cond delay="0"/>
                                          </p:stCondLst>
                                        </p:cTn>
                                        <p:tgtEl>
                                          <p:spTgt spid="59397"/>
                                        </p:tgtEl>
                                        <p:attrNameLst>
                                          <p:attrName>style.visibility</p:attrName>
                                        </p:attrNameLst>
                                      </p:cBhvr>
                                      <p:to>
                                        <p:strVal val="visible"/>
                                      </p:to>
                                    </p:set>
                                    <p:animEffect transition="in" filter="fade">
                                      <p:cBhvr>
                                        <p:cTn id="7" dur="300"/>
                                        <p:tgtEl>
                                          <p:spTgt spid="59397"/>
                                        </p:tgtEl>
                                      </p:cBhvr>
                                    </p:animEffect>
                                    <p:anim calcmode="lin" valueType="num">
                                      <p:cBhvr>
                                        <p:cTn id="8" dur="1200" fill="hold"/>
                                        <p:tgtEl>
                                          <p:spTgt spid="59397"/>
                                        </p:tgtEl>
                                        <p:attrNameLst>
                                          <p:attrName>ppt_x</p:attrName>
                                        </p:attrNameLst>
                                      </p:cBhvr>
                                      <p:tavLst>
                                        <p:tav tm="0">
                                          <p:val>
                                            <p:strVal val="#ppt_x"/>
                                          </p:val>
                                        </p:tav>
                                        <p:tav tm="100000">
                                          <p:val>
                                            <p:strVal val="#ppt_x"/>
                                          </p:val>
                                        </p:tav>
                                      </p:tavLst>
                                    </p:anim>
                                    <p:anim calcmode="lin" valueType="num">
                                      <p:cBhvr>
                                        <p:cTn id="9" dur="1200" fill="hold"/>
                                        <p:tgtEl>
                                          <p:spTgt spid="59397"/>
                                        </p:tgtEl>
                                        <p:attrNameLst>
                                          <p:attrName>ppt_y</p:attrName>
                                        </p:attrNameLst>
                                      </p:cBhvr>
                                      <p:tavLst>
                                        <p:tav tm="0">
                                          <p:val>
                                            <p:strVal val="#ppt_y+0.31"/>
                                          </p:val>
                                        </p:tav>
                                        <p:tav tm="100000">
                                          <p:val>
                                            <p:strVal val="#ppt_y+0.31"/>
                                          </p:val>
                                        </p:tav>
                                      </p:tavLst>
                                    </p:anim>
                                    <p:anim calcmode="lin" valueType="num">
                                      <p:cBhvr>
                                        <p:cTn id="10" dur="1800" decel="50000" fill="hold">
                                          <p:stCondLst>
                                            <p:cond delay="1200"/>
                                          </p:stCondLst>
                                        </p:cTn>
                                        <p:tgtEl>
                                          <p:spTgt spid="5939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800" decel="50000" fill="hold">
                                          <p:stCondLst>
                                            <p:cond delay="1200"/>
                                          </p:stCondLst>
                                        </p:cTn>
                                        <p:tgtEl>
                                          <p:spTgt spid="5939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FA2.WAV"/>
                                        </p:tgtEl>
                                      </p:cMediaNode>
                                    </p:audio>
                                  </p:subTnLst>
                                </p:cTn>
                              </p:par>
                            </p:childTnLst>
                          </p:cTn>
                        </p:par>
                        <p:par>
                          <p:cTn id="12" fill="hold" nodeType="afterGroup">
                            <p:stCondLst>
                              <p:cond delay="3000"/>
                            </p:stCondLst>
                            <p:childTnLst>
                              <p:par>
                                <p:cTn id="13" presetID="15" presetClass="entr" presetSubtype="0" fill="hold" grpId="1" nodeType="afterEffect">
                                  <p:stCondLst>
                                    <p:cond delay="0"/>
                                  </p:stCondLst>
                                  <p:childTnLst>
                                    <p:set>
                                      <p:cBhvr>
                                        <p:cTn id="14" dur="1" fill="hold">
                                          <p:stCondLst>
                                            <p:cond delay="0"/>
                                          </p:stCondLst>
                                        </p:cTn>
                                        <p:tgtEl>
                                          <p:spTgt spid="59397"/>
                                        </p:tgtEl>
                                        <p:attrNameLst>
                                          <p:attrName>style.visibility</p:attrName>
                                        </p:attrNameLst>
                                      </p:cBhvr>
                                      <p:to>
                                        <p:strVal val="visible"/>
                                      </p:to>
                                    </p:set>
                                    <p:anim calcmode="lin" valueType="num">
                                      <p:cBhvr>
                                        <p:cTn id="15" dur="3000" fill="hold"/>
                                        <p:tgtEl>
                                          <p:spTgt spid="59397"/>
                                        </p:tgtEl>
                                        <p:attrNameLst>
                                          <p:attrName>ppt_w</p:attrName>
                                        </p:attrNameLst>
                                      </p:cBhvr>
                                      <p:tavLst>
                                        <p:tav tm="0">
                                          <p:val>
                                            <p:fltVal val="0"/>
                                          </p:val>
                                        </p:tav>
                                        <p:tav tm="100000">
                                          <p:val>
                                            <p:strVal val="#ppt_w"/>
                                          </p:val>
                                        </p:tav>
                                      </p:tavLst>
                                    </p:anim>
                                    <p:anim calcmode="lin" valueType="num">
                                      <p:cBhvr>
                                        <p:cTn id="16" dur="3000" fill="hold"/>
                                        <p:tgtEl>
                                          <p:spTgt spid="59397"/>
                                        </p:tgtEl>
                                        <p:attrNameLst>
                                          <p:attrName>ppt_h</p:attrName>
                                        </p:attrNameLst>
                                      </p:cBhvr>
                                      <p:tavLst>
                                        <p:tav tm="0">
                                          <p:val>
                                            <p:fltVal val="0"/>
                                          </p:val>
                                        </p:tav>
                                        <p:tav tm="100000">
                                          <p:val>
                                            <p:strVal val="#ppt_h"/>
                                          </p:val>
                                        </p:tav>
                                      </p:tavLst>
                                    </p:anim>
                                    <p:anim calcmode="lin" valueType="num">
                                      <p:cBhvr>
                                        <p:cTn id="17" dur="3000" fill="hold"/>
                                        <p:tgtEl>
                                          <p:spTgt spid="59397"/>
                                        </p:tgtEl>
                                        <p:attrNameLst>
                                          <p:attrName>ppt_x</p:attrName>
                                        </p:attrNameLst>
                                      </p:cBhvr>
                                      <p:tavLst>
                                        <p:tav tm="0" fmla="#ppt_x+(cos(-2*pi*(1-$))*-#ppt_x-sin(-2*pi*(1-$))*(1-#ppt_y))*(1-$)">
                                          <p:val>
                                            <p:fltVal val="0"/>
                                          </p:val>
                                        </p:tav>
                                        <p:tav tm="100000">
                                          <p:val>
                                            <p:fltVal val="1"/>
                                          </p:val>
                                        </p:tav>
                                      </p:tavLst>
                                    </p:anim>
                                    <p:anim calcmode="lin" valueType="num">
                                      <p:cBhvr>
                                        <p:cTn id="18" dur="3000" fill="hold"/>
                                        <p:tgtEl>
                                          <p:spTgt spid="59397"/>
                                        </p:tgtEl>
                                        <p:attrNameLst>
                                          <p:attrName>ppt_y</p:attrName>
                                        </p:attrNameLst>
                                      </p:cBhvr>
                                      <p:tavLst>
                                        <p:tav tm="0" fmla="#ppt_y+(sin(-2*pi*(1-$))*-#ppt_x+cos(-2*pi*(1-$))*(1-#ppt_y))*(1-$)">
                                          <p:val>
                                            <p:fltVal val="0"/>
                                          </p:val>
                                        </p:tav>
                                        <p:tav tm="100000">
                                          <p:val>
                                            <p:fltVal val="1"/>
                                          </p:val>
                                        </p:tav>
                                      </p:tavLst>
                                    </p:anim>
                                  </p:childTnLst>
                                </p:cTn>
                              </p:par>
                            </p:childTnLst>
                          </p:cTn>
                        </p:par>
                        <p:par>
                          <p:cTn id="19" fill="hold" nodeType="afterGroup">
                            <p:stCondLst>
                              <p:cond delay="6000"/>
                            </p:stCondLst>
                            <p:childTnLst>
                              <p:par>
                                <p:cTn id="20" presetID="19" presetClass="entr" presetSubtype="10" fill="hold" grpId="2" nodeType="afterEffect">
                                  <p:stCondLst>
                                    <p:cond delay="0"/>
                                  </p:stCondLst>
                                  <p:childTnLst>
                                    <p:set>
                                      <p:cBhvr>
                                        <p:cTn id="21" dur="1" fill="hold">
                                          <p:stCondLst>
                                            <p:cond delay="0"/>
                                          </p:stCondLst>
                                        </p:cTn>
                                        <p:tgtEl>
                                          <p:spTgt spid="59397"/>
                                        </p:tgtEl>
                                        <p:attrNameLst>
                                          <p:attrName>style.visibility</p:attrName>
                                        </p:attrNameLst>
                                      </p:cBhvr>
                                      <p:to>
                                        <p:strVal val="visible"/>
                                      </p:to>
                                    </p:set>
                                    <p:anim calcmode="lin" valueType="num">
                                      <p:cBhvr>
                                        <p:cTn id="22" dur="5000" fill="hold"/>
                                        <p:tgtEl>
                                          <p:spTgt spid="59397"/>
                                        </p:tgtEl>
                                        <p:attrNameLst>
                                          <p:attrName>ppt_w</p:attrName>
                                        </p:attrNameLst>
                                      </p:cBhvr>
                                      <p:tavLst>
                                        <p:tav tm="0" fmla="#ppt_w*sin(2.5*pi*$)">
                                          <p:val>
                                            <p:fltVal val="0"/>
                                          </p:val>
                                        </p:tav>
                                        <p:tav tm="100000">
                                          <p:val>
                                            <p:fltVal val="1"/>
                                          </p:val>
                                        </p:tav>
                                      </p:tavLst>
                                    </p:anim>
                                    <p:anim calcmode="lin" valueType="num">
                                      <p:cBhvr>
                                        <p:cTn id="23" dur="5000" fill="hold"/>
                                        <p:tgtEl>
                                          <p:spTgt spid="5939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7" grpId="0" animBg="1"/>
      <p:bldP spid="59397" grpId="1" animBg="1"/>
      <p:bldP spid="59397" grpId="2"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lgn="just"/>
            <a:r>
              <a:rPr lang="ar-EG" dirty="0"/>
              <a:t>وجد لدى القسم آلية رسمية محددة للمراجعة الدورية السنوية للرسالة والأهداف –لتحقيق متطلبات خطة التعزيز والتطوير- وذلك للعام الجامعي ٢٠١٨/ ٢٠١٩ </a:t>
            </a:r>
            <a:r>
              <a:rPr lang="ar-SA" dirty="0"/>
              <a:t>من خلال عقد ورش عمل داخلية لمراجعة الرؤية والرسالة من قبل لجنة المتابعة والتقييم الداخلي والتي بدا تفعيلها من تاريخ انشائها </a:t>
            </a:r>
            <a:r>
              <a:rPr lang="ar-EG" dirty="0"/>
              <a:t>٢/١/٢٠١٨</a:t>
            </a:r>
            <a:r>
              <a:rPr lang="ar-SA" dirty="0"/>
              <a:t> وذلك في ضوء ما تم ذكره من خطة التعزيز والتطوير للعام الجامعي </a:t>
            </a:r>
            <a:r>
              <a:rPr lang="ar-EG" dirty="0"/>
              <a:t>٢٠١٨/ ٢٠١٩.و تتشكل لجنة مراجعة رؤية ورسالة وأهداف برنامج اللغة الإنجليزية</a:t>
            </a:r>
            <a:r>
              <a:rPr lang="ar-EG" b="1" dirty="0"/>
              <a:t>.</a:t>
            </a:r>
          </a:p>
          <a:p>
            <a:pPr algn="just"/>
            <a:r>
              <a:rPr lang="ar-SA" dirty="0"/>
              <a:t>تم عقد ورشة </a:t>
            </a:r>
            <a:r>
              <a:rPr lang="ar-EG" dirty="0"/>
              <a:t>"تحديث الرؤية والرسالة" الافتراضية يوم الثلاثاء الموافق 9/2/2021 </a:t>
            </a:r>
            <a:r>
              <a:rPr lang="ar-SA" dirty="0"/>
              <a:t>على تطبيق زوم </a:t>
            </a:r>
            <a:r>
              <a:rPr lang="ar-EG" dirty="0"/>
              <a:t>والتي هدفت الي تحديث الرؤية والرسالة وفقا لرؤية مصر المستدامة 2030 واتباع استراتيجيات التعليم والتعلم الحديثة (التعليم الهجين)</a:t>
            </a:r>
            <a:r>
              <a:rPr lang="ar-EG" b="1" dirty="0"/>
              <a:t>.</a:t>
            </a:r>
            <a:endParaRPr lang="en-US" dirty="0"/>
          </a:p>
          <a:p>
            <a:pPr lvl="0" algn="just"/>
            <a:endParaRPr lang="en-US" dirty="0"/>
          </a:p>
          <a:p>
            <a:endParaRPr lang="ar-EG" dirty="0"/>
          </a:p>
        </p:txBody>
      </p:sp>
      <p:sp>
        <p:nvSpPr>
          <p:cNvPr id="3" name="Title 2"/>
          <p:cNvSpPr>
            <a:spLocks noGrp="1"/>
          </p:cNvSpPr>
          <p:nvPr>
            <p:ph type="title"/>
          </p:nvPr>
        </p:nvSpPr>
        <p:spPr/>
        <p:txBody>
          <a:bodyPr/>
          <a:lstStyle/>
          <a:p>
            <a:r>
              <a:rPr lang="ar-EG" dirty="0"/>
              <a:t>الرسالة والأهداف-3</a:t>
            </a:r>
          </a:p>
        </p:txBody>
      </p:sp>
    </p:spTree>
    <p:extLst>
      <p:ext uri="{BB962C8B-B14F-4D97-AF65-F5344CB8AC3E}">
        <p14:creationId xmlns:p14="http://schemas.microsoft.com/office/powerpoint/2010/main" val="3719160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lgn="just"/>
            <a:r>
              <a:rPr lang="ar-EG" dirty="0"/>
              <a:t>هدفت مراجعة صياغة الرؤية والرسالة وكذلك مراجعة توصيف البرنامج الي:</a:t>
            </a:r>
            <a:endParaRPr lang="en-US" dirty="0"/>
          </a:p>
          <a:p>
            <a:pPr lvl="0" algn="just"/>
            <a:r>
              <a:rPr lang="ar-EG" dirty="0"/>
              <a:t>تحقيق اهداف البرنامج كي تتماشي مع سوق العمل  </a:t>
            </a:r>
            <a:endParaRPr lang="en-US" dirty="0"/>
          </a:p>
          <a:p>
            <a:pPr lvl="0" algn="just"/>
            <a:r>
              <a:rPr lang="ar-EG" dirty="0"/>
              <a:t>تحقيق الاهداف العامة لقطاع الآداب</a:t>
            </a:r>
            <a:endParaRPr lang="en-US" dirty="0"/>
          </a:p>
          <a:p>
            <a:pPr lvl="0" algn="just"/>
            <a:r>
              <a:rPr lang="ar-EG" dirty="0"/>
              <a:t>وكذلك اهداف البرنامج تم اعتمادها من قبل مجلس القسم والكلية، ووجد انها تتفق مع الاهداف العامة لقطاع الآداب واللغات بدليل اعتماد البرامج لعام يناير, 2009.</a:t>
            </a:r>
            <a:endParaRPr lang="en-US" dirty="0"/>
          </a:p>
          <a:p>
            <a:pPr lvl="0" algn="just"/>
            <a:r>
              <a:rPr lang="ar-SA" dirty="0"/>
              <a:t>وجد ان لجنة الجودة بالبرنامج بمساعدة الأطراف المختلفة من منظمات المجتمع المدني شاركت في وضع وصياغة أهداف البرنامج مكتوبة وموثقة. وقامت لجنة المراجعة الداخلية للبرنامج مع بعض الأعضاء بمراجعة أهداف البرنامج اعتمادا على معايير قطاع اللغات بدليل الاعتماد. </a:t>
            </a:r>
            <a:endParaRPr lang="en-US" dirty="0"/>
          </a:p>
          <a:p>
            <a:pPr lvl="0" algn="just"/>
            <a:r>
              <a:rPr lang="ar-SA" dirty="0"/>
              <a:t>وجد انه تم اعتماد أهداف البرنامج من خلال مجلسي القسم والكلية</a:t>
            </a:r>
            <a:r>
              <a:rPr lang="ar-EG" b="1" dirty="0"/>
              <a:t>.</a:t>
            </a:r>
            <a:endParaRPr lang="en-US" dirty="0"/>
          </a:p>
          <a:p>
            <a:endParaRPr lang="ar-EG" dirty="0"/>
          </a:p>
        </p:txBody>
      </p:sp>
      <p:sp>
        <p:nvSpPr>
          <p:cNvPr id="3" name="Title 2"/>
          <p:cNvSpPr>
            <a:spLocks noGrp="1"/>
          </p:cNvSpPr>
          <p:nvPr>
            <p:ph type="title"/>
          </p:nvPr>
        </p:nvSpPr>
        <p:spPr/>
        <p:txBody>
          <a:bodyPr/>
          <a:lstStyle/>
          <a:p>
            <a:r>
              <a:rPr lang="ar-EG" dirty="0"/>
              <a:t>الرسالة والأهداف-4</a:t>
            </a:r>
          </a:p>
        </p:txBody>
      </p:sp>
    </p:spTree>
    <p:extLst>
      <p:ext uri="{BB962C8B-B14F-4D97-AF65-F5344CB8AC3E}">
        <p14:creationId xmlns:p14="http://schemas.microsoft.com/office/powerpoint/2010/main" val="4203026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0"/>
            <a:ext cx="9144000" cy="6858000"/>
            <a:chOff x="657" y="845"/>
            <a:chExt cx="4236" cy="2449"/>
          </a:xfrm>
        </p:grpSpPr>
        <p:pic>
          <p:nvPicPr>
            <p:cNvPr id="13318" name="Picture 3" descr="ورد"/>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57" y="845"/>
              <a:ext cx="4236" cy="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Rectangle 4"/>
            <p:cNvSpPr>
              <a:spLocks noChangeArrowheads="1"/>
            </p:cNvSpPr>
            <p:nvPr/>
          </p:nvSpPr>
          <p:spPr bwMode="auto">
            <a:xfrm>
              <a:off x="1500" y="1434"/>
              <a:ext cx="2559" cy="12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a:p>
          </p:txBody>
        </p:sp>
      </p:grpSp>
      <p:sp>
        <p:nvSpPr>
          <p:cNvPr id="59397" name="WordArt 5"/>
          <p:cNvSpPr>
            <a:spLocks noChangeArrowheads="1" noChangeShapeType="1" noTextEdit="1"/>
          </p:cNvSpPr>
          <p:nvPr/>
        </p:nvSpPr>
        <p:spPr bwMode="auto">
          <a:xfrm>
            <a:off x="971550" y="2266950"/>
            <a:ext cx="7272338" cy="2241550"/>
          </a:xfrm>
          <a:prstGeom prst="rect">
            <a:avLst/>
          </a:prstGeom>
        </p:spPr>
        <p:txBody>
          <a:bodyPr wrap="none" fromWordArt="1">
            <a:prstTxWarp prst="textPlain">
              <a:avLst>
                <a:gd name="adj" fmla="val 50000"/>
              </a:avLst>
            </a:prstTxWarp>
            <a:scene3d>
              <a:camera prst="legacyPerspectiveBottom"/>
              <a:lightRig rig="legacyFlat3" dir="t"/>
            </a:scene3d>
            <a:sp3d extrusionH="121893000" prstMaterial="legacyMatte">
              <a:extrusionClr>
                <a:srgbClr val="CCECFF"/>
              </a:extrusionClr>
            </a:sp3d>
          </a:bodyPr>
          <a:lstStyle/>
          <a:p>
            <a:pPr algn="ctr" rtl="0"/>
            <a:r>
              <a:rPr lang="en-US" sz="3600" b="1" kern="10">
                <a:ln w="9525">
                  <a:round/>
                  <a:headEnd/>
                  <a:tailEnd/>
                </a:ln>
                <a:gradFill rotWithShape="1">
                  <a:gsLst>
                    <a:gs pos="0">
                      <a:srgbClr val="03D4A8"/>
                    </a:gs>
                    <a:gs pos="25000">
                      <a:srgbClr val="21D6E0"/>
                    </a:gs>
                    <a:gs pos="75000">
                      <a:srgbClr val="0087E6"/>
                    </a:gs>
                    <a:gs pos="100000">
                      <a:srgbClr val="005CBF"/>
                    </a:gs>
                  </a:gsLst>
                  <a:path path="rect">
                    <a:fillToRect l="50000" t="50000" r="50000" b="50000"/>
                  </a:path>
                </a:gradFill>
                <a:latin typeface="Monotype Corsiva"/>
              </a:rPr>
              <a:t>Thank You </a:t>
            </a:r>
            <a:endParaRPr lang="ar-EG" sz="3600" b="1" kern="10">
              <a:ln w="9525">
                <a:round/>
                <a:headEnd/>
                <a:tailEnd/>
              </a:ln>
              <a:gradFill rotWithShape="1">
                <a:gsLst>
                  <a:gs pos="0">
                    <a:srgbClr val="03D4A8"/>
                  </a:gs>
                  <a:gs pos="25000">
                    <a:srgbClr val="21D6E0"/>
                  </a:gs>
                  <a:gs pos="75000">
                    <a:srgbClr val="0087E6"/>
                  </a:gs>
                  <a:gs pos="100000">
                    <a:srgbClr val="005CBF"/>
                  </a:gs>
                </a:gsLst>
                <a:path path="rect">
                  <a:fillToRect l="50000" t="50000" r="50000" b="50000"/>
                </a:path>
              </a:gradFill>
              <a:latin typeface="Monotype Corsiva"/>
            </a:endParaRPr>
          </a:p>
        </p:txBody>
      </p:sp>
      <p:sp>
        <p:nvSpPr>
          <p:cNvPr id="2" name="Footer Placeholder 1"/>
          <p:cNvSpPr>
            <a:spLocks noGrp="1"/>
          </p:cNvSpPr>
          <p:nvPr>
            <p:ph type="ftr" sz="quarter" idx="12"/>
          </p:nvPr>
        </p:nvSpPr>
        <p:spPr/>
        <p:txBody>
          <a:bodyPr/>
          <a:lstStyle/>
          <a:p>
            <a:pPr>
              <a:defRPr/>
            </a:pPr>
            <a:r>
              <a:rPr lang="en-GB"/>
              <a:t>Political Reflexivity</a:t>
            </a:r>
          </a:p>
        </p:txBody>
      </p:sp>
      <p:sp>
        <p:nvSpPr>
          <p:cNvPr id="3" name="Slide Number Placeholder 2"/>
          <p:cNvSpPr>
            <a:spLocks noGrp="1"/>
          </p:cNvSpPr>
          <p:nvPr>
            <p:ph type="sldNum" sz="quarter" idx="10"/>
          </p:nvPr>
        </p:nvSpPr>
        <p:spPr/>
        <p:txBody>
          <a:bodyPr/>
          <a:lstStyle/>
          <a:p>
            <a:pPr>
              <a:defRPr/>
            </a:pPr>
            <a:fld id="{F4F38EED-8CA1-4A06-87FF-0207C0869595}" type="slidenum">
              <a:rPr lang="ar-EG" smtClean="0"/>
              <a:pPr>
                <a:defRPr/>
              </a:pPr>
              <a:t>7</a:t>
            </a:fld>
            <a:endParaRPr lang="en-GB"/>
          </a:p>
        </p:txBody>
      </p:sp>
    </p:spTree>
    <p:extLst>
      <p:ext uri="{BB962C8B-B14F-4D97-AF65-F5344CB8AC3E}">
        <p14:creationId xmlns:p14="http://schemas.microsoft.com/office/powerpoint/2010/main" val="22873169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3" presetClass="entr" presetSubtype="0" fill="hold" grpId="0" nodeType="afterEffect">
                                  <p:stCondLst>
                                    <p:cond delay="0"/>
                                  </p:stCondLst>
                                  <p:childTnLst>
                                    <p:set>
                                      <p:cBhvr>
                                        <p:cTn id="6" dur="1" fill="hold">
                                          <p:stCondLst>
                                            <p:cond delay="0"/>
                                          </p:stCondLst>
                                        </p:cTn>
                                        <p:tgtEl>
                                          <p:spTgt spid="59397"/>
                                        </p:tgtEl>
                                        <p:attrNameLst>
                                          <p:attrName>style.visibility</p:attrName>
                                        </p:attrNameLst>
                                      </p:cBhvr>
                                      <p:to>
                                        <p:strVal val="visible"/>
                                      </p:to>
                                    </p:set>
                                    <p:animEffect transition="in" filter="fade">
                                      <p:cBhvr>
                                        <p:cTn id="7" dur="300"/>
                                        <p:tgtEl>
                                          <p:spTgt spid="59397"/>
                                        </p:tgtEl>
                                      </p:cBhvr>
                                    </p:animEffect>
                                    <p:anim calcmode="lin" valueType="num">
                                      <p:cBhvr>
                                        <p:cTn id="8" dur="1200" fill="hold"/>
                                        <p:tgtEl>
                                          <p:spTgt spid="59397"/>
                                        </p:tgtEl>
                                        <p:attrNameLst>
                                          <p:attrName>ppt_x</p:attrName>
                                        </p:attrNameLst>
                                      </p:cBhvr>
                                      <p:tavLst>
                                        <p:tav tm="0">
                                          <p:val>
                                            <p:strVal val="#ppt_x"/>
                                          </p:val>
                                        </p:tav>
                                        <p:tav tm="100000">
                                          <p:val>
                                            <p:strVal val="#ppt_x"/>
                                          </p:val>
                                        </p:tav>
                                      </p:tavLst>
                                    </p:anim>
                                    <p:anim calcmode="lin" valueType="num">
                                      <p:cBhvr>
                                        <p:cTn id="9" dur="1200" fill="hold"/>
                                        <p:tgtEl>
                                          <p:spTgt spid="59397"/>
                                        </p:tgtEl>
                                        <p:attrNameLst>
                                          <p:attrName>ppt_y</p:attrName>
                                        </p:attrNameLst>
                                      </p:cBhvr>
                                      <p:tavLst>
                                        <p:tav tm="0">
                                          <p:val>
                                            <p:strVal val="#ppt_y+0.31"/>
                                          </p:val>
                                        </p:tav>
                                        <p:tav tm="100000">
                                          <p:val>
                                            <p:strVal val="#ppt_y+0.31"/>
                                          </p:val>
                                        </p:tav>
                                      </p:tavLst>
                                    </p:anim>
                                    <p:anim calcmode="lin" valueType="num">
                                      <p:cBhvr>
                                        <p:cTn id="10" dur="1800" decel="50000" fill="hold">
                                          <p:stCondLst>
                                            <p:cond delay="1200"/>
                                          </p:stCondLst>
                                        </p:cTn>
                                        <p:tgtEl>
                                          <p:spTgt spid="5939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800" decel="50000" fill="hold">
                                          <p:stCondLst>
                                            <p:cond delay="1200"/>
                                          </p:stCondLst>
                                        </p:cTn>
                                        <p:tgtEl>
                                          <p:spTgt spid="5939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FA2.WAV"/>
                                        </p:tgtEl>
                                      </p:cMediaNode>
                                    </p:audio>
                                  </p:subTnLst>
                                </p:cTn>
                              </p:par>
                            </p:childTnLst>
                          </p:cTn>
                        </p:par>
                        <p:par>
                          <p:cTn id="12" fill="hold" nodeType="afterGroup">
                            <p:stCondLst>
                              <p:cond delay="3000"/>
                            </p:stCondLst>
                            <p:childTnLst>
                              <p:par>
                                <p:cTn id="13" presetID="15" presetClass="entr" presetSubtype="0" fill="hold" grpId="1" nodeType="afterEffect">
                                  <p:stCondLst>
                                    <p:cond delay="0"/>
                                  </p:stCondLst>
                                  <p:childTnLst>
                                    <p:set>
                                      <p:cBhvr>
                                        <p:cTn id="14" dur="1" fill="hold">
                                          <p:stCondLst>
                                            <p:cond delay="0"/>
                                          </p:stCondLst>
                                        </p:cTn>
                                        <p:tgtEl>
                                          <p:spTgt spid="59397"/>
                                        </p:tgtEl>
                                        <p:attrNameLst>
                                          <p:attrName>style.visibility</p:attrName>
                                        </p:attrNameLst>
                                      </p:cBhvr>
                                      <p:to>
                                        <p:strVal val="visible"/>
                                      </p:to>
                                    </p:set>
                                    <p:anim calcmode="lin" valueType="num">
                                      <p:cBhvr>
                                        <p:cTn id="15" dur="3000" fill="hold"/>
                                        <p:tgtEl>
                                          <p:spTgt spid="59397"/>
                                        </p:tgtEl>
                                        <p:attrNameLst>
                                          <p:attrName>ppt_w</p:attrName>
                                        </p:attrNameLst>
                                      </p:cBhvr>
                                      <p:tavLst>
                                        <p:tav tm="0">
                                          <p:val>
                                            <p:fltVal val="0"/>
                                          </p:val>
                                        </p:tav>
                                        <p:tav tm="100000">
                                          <p:val>
                                            <p:strVal val="#ppt_w"/>
                                          </p:val>
                                        </p:tav>
                                      </p:tavLst>
                                    </p:anim>
                                    <p:anim calcmode="lin" valueType="num">
                                      <p:cBhvr>
                                        <p:cTn id="16" dur="3000" fill="hold"/>
                                        <p:tgtEl>
                                          <p:spTgt spid="59397"/>
                                        </p:tgtEl>
                                        <p:attrNameLst>
                                          <p:attrName>ppt_h</p:attrName>
                                        </p:attrNameLst>
                                      </p:cBhvr>
                                      <p:tavLst>
                                        <p:tav tm="0">
                                          <p:val>
                                            <p:fltVal val="0"/>
                                          </p:val>
                                        </p:tav>
                                        <p:tav tm="100000">
                                          <p:val>
                                            <p:strVal val="#ppt_h"/>
                                          </p:val>
                                        </p:tav>
                                      </p:tavLst>
                                    </p:anim>
                                    <p:anim calcmode="lin" valueType="num">
                                      <p:cBhvr>
                                        <p:cTn id="17" dur="3000" fill="hold"/>
                                        <p:tgtEl>
                                          <p:spTgt spid="59397"/>
                                        </p:tgtEl>
                                        <p:attrNameLst>
                                          <p:attrName>ppt_x</p:attrName>
                                        </p:attrNameLst>
                                      </p:cBhvr>
                                      <p:tavLst>
                                        <p:tav tm="0" fmla="#ppt_x+(cos(-2*pi*(1-$))*-#ppt_x-sin(-2*pi*(1-$))*(1-#ppt_y))*(1-$)">
                                          <p:val>
                                            <p:fltVal val="0"/>
                                          </p:val>
                                        </p:tav>
                                        <p:tav tm="100000">
                                          <p:val>
                                            <p:fltVal val="1"/>
                                          </p:val>
                                        </p:tav>
                                      </p:tavLst>
                                    </p:anim>
                                    <p:anim calcmode="lin" valueType="num">
                                      <p:cBhvr>
                                        <p:cTn id="18" dur="3000" fill="hold"/>
                                        <p:tgtEl>
                                          <p:spTgt spid="59397"/>
                                        </p:tgtEl>
                                        <p:attrNameLst>
                                          <p:attrName>ppt_y</p:attrName>
                                        </p:attrNameLst>
                                      </p:cBhvr>
                                      <p:tavLst>
                                        <p:tav tm="0" fmla="#ppt_y+(sin(-2*pi*(1-$))*-#ppt_x+cos(-2*pi*(1-$))*(1-#ppt_y))*(1-$)">
                                          <p:val>
                                            <p:fltVal val="0"/>
                                          </p:val>
                                        </p:tav>
                                        <p:tav tm="100000">
                                          <p:val>
                                            <p:fltVal val="1"/>
                                          </p:val>
                                        </p:tav>
                                      </p:tavLst>
                                    </p:anim>
                                  </p:childTnLst>
                                </p:cTn>
                              </p:par>
                            </p:childTnLst>
                          </p:cTn>
                        </p:par>
                        <p:par>
                          <p:cTn id="19" fill="hold" nodeType="afterGroup">
                            <p:stCondLst>
                              <p:cond delay="6000"/>
                            </p:stCondLst>
                            <p:childTnLst>
                              <p:par>
                                <p:cTn id="20" presetID="19" presetClass="entr" presetSubtype="10" fill="hold" grpId="2" nodeType="afterEffect">
                                  <p:stCondLst>
                                    <p:cond delay="0"/>
                                  </p:stCondLst>
                                  <p:childTnLst>
                                    <p:set>
                                      <p:cBhvr>
                                        <p:cTn id="21" dur="1" fill="hold">
                                          <p:stCondLst>
                                            <p:cond delay="0"/>
                                          </p:stCondLst>
                                        </p:cTn>
                                        <p:tgtEl>
                                          <p:spTgt spid="59397"/>
                                        </p:tgtEl>
                                        <p:attrNameLst>
                                          <p:attrName>style.visibility</p:attrName>
                                        </p:attrNameLst>
                                      </p:cBhvr>
                                      <p:to>
                                        <p:strVal val="visible"/>
                                      </p:to>
                                    </p:set>
                                    <p:anim calcmode="lin" valueType="num">
                                      <p:cBhvr>
                                        <p:cTn id="22" dur="5000" fill="hold"/>
                                        <p:tgtEl>
                                          <p:spTgt spid="59397"/>
                                        </p:tgtEl>
                                        <p:attrNameLst>
                                          <p:attrName>ppt_w</p:attrName>
                                        </p:attrNameLst>
                                      </p:cBhvr>
                                      <p:tavLst>
                                        <p:tav tm="0" fmla="#ppt_w*sin(2.5*pi*$)">
                                          <p:val>
                                            <p:fltVal val="0"/>
                                          </p:val>
                                        </p:tav>
                                        <p:tav tm="100000">
                                          <p:val>
                                            <p:fltVal val="1"/>
                                          </p:val>
                                        </p:tav>
                                      </p:tavLst>
                                    </p:anim>
                                    <p:anim calcmode="lin" valueType="num">
                                      <p:cBhvr>
                                        <p:cTn id="23" dur="5000" fill="hold"/>
                                        <p:tgtEl>
                                          <p:spTgt spid="5939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7" grpId="0" animBg="1"/>
      <p:bldP spid="59397" grpId="1" animBg="1"/>
      <p:bldP spid="59397" grpId="2"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z="4000" dirty="0"/>
              <a:t>القيادة والتنظيم</a:t>
            </a:r>
            <a:br>
              <a:rPr lang="ar-EG" sz="4000" dirty="0"/>
            </a:br>
            <a:r>
              <a:rPr lang="ar-EG" sz="4000" dirty="0"/>
              <a:t>الهيكل التنظيمي-1</a:t>
            </a:r>
          </a:p>
        </p:txBody>
      </p:sp>
      <p:pic>
        <p:nvPicPr>
          <p:cNvPr id="4" name="Picture 2" descr="D:\عبئ اكاديمي\QUALITY 2020 FIRST TERM\ملف البرنامج-2021\هيكل الوحدة بقسم اللغة الانجليزية\الهيكل التنظيمي لقسم اللغة الإنجليزية.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2247900"/>
            <a:ext cx="7391399" cy="4076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3284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just">
              <a:lnSpc>
                <a:spcPct val="150000"/>
              </a:lnSpc>
            </a:pPr>
            <a:r>
              <a:rPr lang="ar-SA" dirty="0"/>
              <a:t>يوجد ببرنامج اللغة الانجليزية ما يفيد اعتماد واعلان معايير اختيار منسق البرنامج حيث موافقات مجلس القسم </a:t>
            </a:r>
            <a:r>
              <a:rPr lang="ar-EG" dirty="0"/>
              <a:t>. </a:t>
            </a:r>
            <a:r>
              <a:rPr lang="ar-SA" dirty="0"/>
              <a:t>قام برنامج اللغة الانجليزية بالاستعانة بأعضائه المتميزين الذين تميزوا بالريادة الأكاديمية والقيادية لتشكيل لجنة المراجعة الداخلية والتي تتضمن أعضاء من التخصصين الدراسات الأدبية واللغوية لمناقشة كافة تفصيلات البرنامج للشئون التعليمية والأكاديمية </a:t>
            </a:r>
            <a:endParaRPr lang="ar-EG" dirty="0"/>
          </a:p>
        </p:txBody>
      </p:sp>
      <p:sp>
        <p:nvSpPr>
          <p:cNvPr id="3" name="Title 2"/>
          <p:cNvSpPr>
            <a:spLocks noGrp="1"/>
          </p:cNvSpPr>
          <p:nvPr>
            <p:ph type="title"/>
          </p:nvPr>
        </p:nvSpPr>
        <p:spPr/>
        <p:txBody>
          <a:bodyPr/>
          <a:lstStyle/>
          <a:p>
            <a:r>
              <a:rPr lang="ar-EG" dirty="0"/>
              <a:t>القيادة والتنظيم-2</a:t>
            </a:r>
          </a:p>
        </p:txBody>
      </p:sp>
    </p:spTree>
    <p:extLst>
      <p:ext uri="{BB962C8B-B14F-4D97-AF65-F5344CB8AC3E}">
        <p14:creationId xmlns:p14="http://schemas.microsoft.com/office/powerpoint/2010/main" val="143091940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image" Target="../media/image1.jpeg" /></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372</TotalTime>
  <Words>3118</Words>
  <Application>Microsoft Office PowerPoint</Application>
  <PresentationFormat>On-screen Show (4:3)</PresentationFormat>
  <Paragraphs>198</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Hardcover</vt:lpstr>
      <vt:lpstr>اهم انجازات الجودة 2020-2021</vt:lpstr>
      <vt:lpstr>محاور الجودة</vt:lpstr>
      <vt:lpstr>رسالة وأهداف البرنامج-1</vt:lpstr>
      <vt:lpstr>الرسالة والأهداف-2</vt:lpstr>
      <vt:lpstr>الرسالة والأهداف-3</vt:lpstr>
      <vt:lpstr>الرسالة والأهداف-4</vt:lpstr>
      <vt:lpstr>PowerPoint Presentation</vt:lpstr>
      <vt:lpstr>القيادة والتنظيم الهيكل التنظيمي-1</vt:lpstr>
      <vt:lpstr>القيادة والتنظيم-2</vt:lpstr>
      <vt:lpstr>القيادة والتنظيم-3</vt:lpstr>
      <vt:lpstr>القيادة والتنظيم-4</vt:lpstr>
      <vt:lpstr>PowerPoint Presentation</vt:lpstr>
      <vt:lpstr>الموارد المالية-1 </vt:lpstr>
      <vt:lpstr>الموراد المالية-2</vt:lpstr>
      <vt:lpstr>الموارد المالية-3</vt:lpstr>
      <vt:lpstr>الموارد المالية-4</vt:lpstr>
      <vt:lpstr>PowerPoint Presentation</vt:lpstr>
      <vt:lpstr>  المحور الثاني: الفاعلية التعليمية المعيار الأول: المعايير الأكاديمية-1  </vt:lpstr>
      <vt:lpstr>المعايير الأكاديمية-2</vt:lpstr>
      <vt:lpstr>PowerPoint Presentation</vt:lpstr>
      <vt:lpstr>المعيار الثاني: تصميم البرنامج-1</vt:lpstr>
      <vt:lpstr>تصميم البرنامج-2</vt:lpstr>
      <vt:lpstr>PowerPoint Presentation</vt:lpstr>
      <vt:lpstr>المعيار الثالث: الطلاب-1</vt:lpstr>
      <vt:lpstr>الطلاب-2</vt:lpstr>
      <vt:lpstr>الطلاب-3</vt:lpstr>
      <vt:lpstr>الطلاب-4</vt:lpstr>
      <vt:lpstr>PowerPoint Presentation</vt:lpstr>
      <vt:lpstr>المعيار الرابع: أعضاء هيئة التدريس</vt:lpstr>
      <vt:lpstr>PowerPoint Presentation</vt:lpstr>
      <vt:lpstr>المعيار الخامس: التعليم والتعلم-1</vt:lpstr>
      <vt:lpstr>التعليم والتعلم-2</vt:lpstr>
      <vt:lpstr>التعليم والتعلم-3</vt:lpstr>
      <vt:lpstr>التعليم والتعلم-4</vt:lpstr>
      <vt:lpstr>التعليم والتعلم-5</vt:lpstr>
      <vt:lpstr>PowerPoint Presentation</vt:lpstr>
      <vt:lpstr>المعيار السادس: تقويم مخرجات التعلم</vt:lpstr>
      <vt:lpstr>PowerPoint Presentation</vt:lpstr>
      <vt:lpstr>المعيار السابع: التعزيز والتطوير-1</vt:lpstr>
      <vt:lpstr>التعزيز والتطوير-2</vt:lpstr>
      <vt:lpstr>PowerPoint Presentation</vt:lpstr>
      <vt:lpstr>المعيار الثامن: مؤشرات نجاح البرنامج-1</vt:lpstr>
      <vt:lpstr>مؤشرات نجاح البرنامج-2</vt:lpstr>
      <vt:lpstr>مؤشرات نجاح البرنامج-3</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 ElDaly</dc:creator>
  <cp:lastModifiedBy>sara eldali</cp:lastModifiedBy>
  <cp:revision>48</cp:revision>
  <dcterms:created xsi:type="dcterms:W3CDTF">2006-08-16T00:00:00Z</dcterms:created>
  <dcterms:modified xsi:type="dcterms:W3CDTF">2022-08-17T12:48:05Z</dcterms:modified>
</cp:coreProperties>
</file>