
<file path=[Content_Types].xml><?xml version="1.0" encoding="utf-8"?>
<Types xmlns="http://schemas.openxmlformats.org/package/2006/content-types">
  <!--cleaned_by_fortinet-->
  <Override PartName="/ppt/media/fortinet_alert_1.png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2"/>
  </p:notesMasterIdLst>
  <p:sldIdLst>
    <p:sldId id="274" r:id="rId2"/>
    <p:sldId id="277" r:id="rId3"/>
    <p:sldId id="289" r:id="rId4"/>
    <p:sldId id="278" r:id="rId5"/>
    <p:sldId id="279" r:id="rId6"/>
    <p:sldId id="295" r:id="rId7"/>
    <p:sldId id="280" r:id="rId8"/>
    <p:sldId id="281" r:id="rId9"/>
    <p:sldId id="284" r:id="rId10"/>
    <p:sldId id="285" r:id="rId11"/>
    <p:sldId id="283" r:id="rId12"/>
    <p:sldId id="287" r:id="rId13"/>
    <p:sldId id="288" r:id="rId14"/>
    <p:sldId id="296" r:id="rId15"/>
    <p:sldId id="291" r:id="rId16"/>
    <p:sldId id="292" r:id="rId17"/>
    <p:sldId id="293" r:id="rId18"/>
    <p:sldId id="297" r:id="rId19"/>
    <p:sldId id="298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4" autoAdjust="0"/>
    <p:restoredTop sz="94660"/>
  </p:normalViewPr>
  <p:slideViewPr>
    <p:cSldViewPr>
      <p:cViewPr varScale="1">
        <p:scale>
          <a:sx n="85" d="100"/>
          <a:sy n="85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E944F-091B-4AE3-BB66-635DDD4C7F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F7785-A2E8-4448-BC26-B0E7A1D74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4C188A-A5F6-4F2C-9F82-CD31E6C4831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<Relationship Target="../media/fortinet_alert_1.png" Type="http://schemas.openxmlformats.org/officeDocument/2006/relationships/image" Id="rId_fortinet_1"/>

	<Relationship Id="rId3" Type="http://schemas.openxmlformats.org/officeDocument/2006/relationships/hyperlink" Target="http://?" TargetMode="External"/>
	<Relationship Id="rId2" Type="http://schemas.openxmlformats.org/officeDocument/2006/relationships/hyperlink" Target="http://?" TargetMode="External"/>
	<Relationship Id="rId1" Type="http://schemas.openxmlformats.org/officeDocument/2006/relationships/slideLayout" Target="../slideLayouts/slideLayout2.xml"/>
	<Relationship Id="rId4" Type="http://schemas.openxmlformats.org/officeDocument/2006/relationships/hyperlink" Target="http://?" TargetMode="External"/>
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0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2.png"/><Relationship Id="rId7" Type="http://schemas.microsoft.com/office/2007/relationships/hdphoto" Target="../media/hdphoto4.wdp"/><Relationship Id="rId12" Type="http://schemas.openxmlformats.org/officeDocument/2006/relationships/image" Target="../media/image5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microsoft.com/office/2007/relationships/hdphoto" Target="../media/hdphoto6.wdp"/><Relationship Id="rId5" Type="http://schemas.openxmlformats.org/officeDocument/2006/relationships/image" Target="../media/image54.png"/><Relationship Id="rId10" Type="http://schemas.openxmlformats.org/officeDocument/2006/relationships/image" Target="../media/image56.png"/><Relationship Id="rId4" Type="http://schemas.microsoft.com/office/2007/relationships/hdphoto" Target="../media/hdphoto3.wdp"/><Relationship Id="rId9" Type="http://schemas.microsoft.com/office/2007/relationships/hdphoto" Target="../media/hdphoto5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microsoft.com/office/2007/relationships/hdphoto" Target="../media/hdphoto8.wdp"/><Relationship Id="rId5" Type="http://schemas.openxmlformats.org/officeDocument/2006/relationships/image" Target="../media/image59.png"/><Relationship Id="rId4" Type="http://schemas.microsoft.com/office/2007/relationships/hdphoto" Target="../media/hdphoto7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60.png"/><Relationship Id="rId7" Type="http://schemas.openxmlformats.org/officeDocument/2006/relationships/image" Target="../media/image19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9437" y="3469424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algn="ctr"/>
            <a:r>
              <a:rPr lang="en-US" sz="3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Ref.1&amp;2: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876" y="1371600"/>
            <a:ext cx="8799723" cy="1981200"/>
          </a:xfrm>
          <a:prstGeom prst="rect">
            <a:avLst/>
          </a:prstGeom>
        </p:spPr>
        <p:txBody>
          <a:bodyPr vert="horz" anchor="b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>
                <a:latin typeface="Algerian" panose="04020705040A02060702" pitchFamily="82" charset="0"/>
                <a:cs typeface="Times New Roman" panose="02020603050405020304" pitchFamily="18" charset="0"/>
              </a:rPr>
              <a:t>Elective 2</a:t>
            </a:r>
          </a:p>
          <a:p>
            <a:pPr algn="ctr"/>
            <a:r>
              <a:rPr lang="en-US" dirty="0">
                <a:latin typeface="Algerian" panose="04020705040A02060702" pitchFamily="82" charset="0"/>
                <a:cs typeface="Times New Roman" panose="02020603050405020304" pitchFamily="18" charset="0"/>
              </a:rPr>
              <a:t>Optimal Control  Systems</a:t>
            </a:r>
          </a:p>
          <a:p>
            <a:pPr algn="ctr"/>
            <a:r>
              <a:rPr lang="en-US" dirty="0">
                <a:latin typeface="Algerian" panose="04020705040A02060702" pitchFamily="82" charset="0"/>
                <a:cs typeface="Times New Roman" panose="02020603050405020304" pitchFamily="18" charset="0"/>
              </a:rPr>
              <a:t>(ACE 326)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724400"/>
            <a:ext cx="769620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Dr. Lamiaa M. Elshenawy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lamiaa.elshenawy@el-eng.menofia.edu.eg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lamiaa.elshenawy@gmail.com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Website: </a:t>
            </a:r>
            <a:r>
              <a:rPr lang="en-US" dirty="0">
							</a:rPr>
              <a:t>http://mu.menofia.edu.eg/lmyaa_alshnawy/StaffDetails/1/ar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EG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name="Picture 6" id="7" descr="cover_page_for_ppt.png"/>
          <p:cNvPicPr>
            <a:picLocks noChangeAspect="1"/>
          </p:cNvPicPr>
          <p:nvPr/>
        </p:nvPicPr>
        <p:blipFill>
          <a:blip cstate="print" r:embed="rId_fortinet_1"/>
          <a:stretch>
            <a:fillRect/>
          </a:stretch>
        </p:blipFill>
        <p:spPr>
          <a:xfrm>
            <a:off y="1294784" x="1713344"/>
            <a:ext cy="1524616" cx="571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11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Operations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1371600"/>
            <a:ext cx="854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Transpose</a:t>
            </a:r>
            <a:r>
              <a:rPr lang="en-US" sz="2800" dirty="0"/>
              <a:t> of a matrix flips a matrix over its diagonal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810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Properties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894820"/>
            <a:ext cx="2133600" cy="20810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71600" y="4371320"/>
                <a:ext cx="2096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371320"/>
                <a:ext cx="209666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301170" y="4953000"/>
                <a:ext cx="36703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170" y="4953000"/>
                <a:ext cx="367036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295400" y="5496580"/>
                <a:ext cx="40840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m:rPr>
                            <m:nor/>
                          </m:rPr>
                          <a:rPr lang="en-US" sz="28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𝑠𝑐𝑎𝑙𝑎𝑟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496580"/>
                <a:ext cx="408400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269469" y="6016635"/>
                <a:ext cx="28838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𝑨𝑩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𝑩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469" y="6016635"/>
                <a:ext cx="288380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261939" y="2331760"/>
                <a:ext cx="14959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939" y="2331760"/>
                <a:ext cx="1495922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07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" grpId="0"/>
      <p:bldP spid="22" grpId="0"/>
      <p:bldP spid="23" grpId="0"/>
      <p:bldP spid="31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Operations---Cont.</a:t>
            </a:r>
            <a:endParaRPr lang="en-US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02890" y="1752600"/>
                <a:ext cx="5807510" cy="5862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>
                  <a:buFont typeface="+mj-lt"/>
                  <a:buAutoNum type="arabicPeriod" startAt="5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1" i="1">
                        <a:latin typeface="Cambria Math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2800" b="1" i="1">
                        <a:latin typeface="Cambria Math"/>
                        <a:ea typeface="Cambria Math" panose="02040503050406030204" pitchFamily="18" charset="0"/>
                      </a:rPr>
                      <m:t> .</m:t>
                    </m:r>
                    <m:r>
                      <a:rPr lang="en-US" sz="2800" b="1" i="1">
                        <a:latin typeface="Cambria Math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sz="2800" b="1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890" y="1752600"/>
                <a:ext cx="5807510" cy="58625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3265174" y="2209800"/>
            <a:ext cx="2130907" cy="722517"/>
            <a:chOff x="3470180" y="3200401"/>
            <a:chExt cx="2130907" cy="722517"/>
          </a:xfrm>
        </p:grpSpPr>
        <p:sp>
          <p:nvSpPr>
            <p:cNvPr id="11" name="TextBox 10"/>
            <p:cNvSpPr txBox="1"/>
            <p:nvPr/>
          </p:nvSpPr>
          <p:spPr>
            <a:xfrm>
              <a:off x="3733800" y="3553586"/>
              <a:ext cx="186728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Dot product 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3470180" y="3200401"/>
              <a:ext cx="720820" cy="3531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558682" y="3313427"/>
                <a:ext cx="5807510" cy="1602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8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sSub>
                                        <m:sSubPr>
                                          <m:ctrlPr>
                                            <a:rPr lang="en-US" sz="28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  <m:sub/>
                                    <m:sup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82" y="3313427"/>
                <a:ext cx="5807510" cy="16027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2758814" y="4338530"/>
            <a:ext cx="2336163" cy="1051524"/>
            <a:chOff x="3733800" y="3148393"/>
            <a:chExt cx="2441867" cy="1051524"/>
          </a:xfrm>
        </p:grpSpPr>
        <p:sp>
          <p:nvSpPr>
            <p:cNvPr id="17" name="TextBox 16"/>
            <p:cNvSpPr txBox="1"/>
            <p:nvPr/>
          </p:nvSpPr>
          <p:spPr>
            <a:xfrm>
              <a:off x="3733800" y="3553586"/>
              <a:ext cx="2441867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Norm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vector length-scalar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891407" y="3148393"/>
              <a:ext cx="157214" cy="3531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216335" y="2209800"/>
            <a:ext cx="1867287" cy="914399"/>
            <a:chOff x="1256913" y="3200401"/>
            <a:chExt cx="1867287" cy="914399"/>
          </a:xfrm>
        </p:grpSpPr>
        <p:grpSp>
          <p:nvGrpSpPr>
            <p:cNvPr id="20" name="Group 19"/>
            <p:cNvGrpSpPr/>
            <p:nvPr/>
          </p:nvGrpSpPr>
          <p:grpSpPr>
            <a:xfrm>
              <a:off x="1256913" y="3212322"/>
              <a:ext cx="1867287" cy="902478"/>
              <a:chOff x="3733800" y="3020440"/>
              <a:chExt cx="1867287" cy="902478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733800" y="3553586"/>
                <a:ext cx="1867287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vectors</a:t>
                </a: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 flipV="1">
                <a:off x="4305687" y="3020440"/>
                <a:ext cx="360410" cy="5184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Arrow Connector 23"/>
            <p:cNvCxnSpPr/>
            <p:nvPr/>
          </p:nvCxnSpPr>
          <p:spPr>
            <a:xfrm flipV="1">
              <a:off x="2209800" y="3200401"/>
              <a:ext cx="128274" cy="5303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017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Operations---Cont.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1371600"/>
            <a:ext cx="854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is a </a:t>
            </a:r>
            <a:r>
              <a:rPr lang="en-US" sz="2800" dirty="0"/>
              <a:t>scaling factor of a matrix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6799" y="4724400"/>
            <a:ext cx="7710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a square matrix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two identical columns (rows)/</a:t>
            </a:r>
            <a:r>
              <a:rPr lang="en-US" sz="2800" dirty="0"/>
              <a:t>elements of a column ( row) are zero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30164" y="1991380"/>
                <a:ext cx="18881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err="1"/>
                  <a:t>det</a:t>
                </a:r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𝑨</m:t>
                    </m:r>
                  </m:oMath>
                </a14:m>
                <a:r>
                  <a:rPr lang="en-US" sz="2800" dirty="0"/>
                  <a:t>)=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e>
                    </m:d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164" y="1991380"/>
                <a:ext cx="1888146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2284" y="2362200"/>
                <a:ext cx="3777316" cy="1321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𝑨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latin typeface="Cambria Math"/>
                            </a:rPr>
                            <m:t>𝒋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cofac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sz="28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84" y="2362200"/>
                <a:ext cx="3777316" cy="13217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612761" y="2708070"/>
                <a:ext cx="4150239" cy="1025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latin typeface="Cambria Math"/>
                      </a:rPr>
                      <m:t>cofac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d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𝒊</m:t>
                        </m:r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𝒋</m:t>
                        </m:r>
                      </m:sup>
                    </m:sSup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/>
                              </a:rPr>
                              <m:t>𝒊𝒋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/>
                <a:r>
                  <a:rPr lang="en-US" sz="2800" dirty="0"/>
                  <a:t>f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>
                        <a:latin typeface="Cambria Math"/>
                      </a:rPr>
                      <m:t>or</m:t>
                    </m:r>
                    <m:r>
                      <a:rPr lang="en-US" sz="2800" b="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>
                        <a:latin typeface="Cambria Math"/>
                      </a:rPr>
                      <m:t>any</m:t>
                    </m:r>
                    <m:r>
                      <a:rPr lang="en-US" sz="2800" b="0" i="0">
                        <a:latin typeface="Cambria Math"/>
                      </a:rPr>
                      <m:t> </m:t>
                    </m:r>
                    <m:r>
                      <a:rPr lang="en-US" sz="2800" b="0" i="1"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>
                        <a:latin typeface="Cambria Math"/>
                      </a:rPr>
                      <m:t>𝑜𝑟</m:t>
                    </m:r>
                    <m:r>
                      <a:rPr lang="en-US" sz="2800" b="0" i="1">
                        <a:latin typeface="Cambria Math"/>
                      </a:rPr>
                      <m:t> </m:t>
                    </m:r>
                    <m:r>
                      <a:rPr lang="en-US" sz="2800" b="0" i="1">
                        <a:latin typeface="Cambria Math"/>
                      </a:rPr>
                      <m:t>𝑗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761" y="2708070"/>
                <a:ext cx="4150239" cy="1025730"/>
              </a:xfrm>
              <a:prstGeom prst="rect">
                <a:avLst/>
              </a:prstGeom>
              <a:blipFill rotWithShape="1"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61590" y="4191000"/>
                <a:ext cx="22642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e>
                    </m:d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590" y="4191000"/>
                <a:ext cx="226421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81000" y="3733800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Properties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97100" y="5791200"/>
            <a:ext cx="1028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678073" y="5562600"/>
                <a:ext cx="11156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e>
                    </m:d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=0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073" y="5562600"/>
                <a:ext cx="111562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765" r="-9836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67362" y="5943600"/>
                <a:ext cx="2637838" cy="524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e>
                    </m:d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62" y="5943600"/>
                <a:ext cx="2637838" cy="524631"/>
              </a:xfrm>
              <a:prstGeom prst="rect">
                <a:avLst/>
              </a:prstGeom>
              <a:blipFill rotWithShape="1">
                <a:blip r:embed="rId7"/>
                <a:stretch>
                  <a:fillRect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3581400" y="6324600"/>
            <a:ext cx="1028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24400" y="6019800"/>
            <a:ext cx="4426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upper/lower triangular matrix</a:t>
            </a:r>
          </a:p>
        </p:txBody>
      </p:sp>
    </p:spTree>
    <p:extLst>
      <p:ext uri="{BB962C8B-B14F-4D97-AF65-F5344CB8AC3E}">
        <p14:creationId xmlns:p14="http://schemas.microsoft.com/office/powerpoint/2010/main" val="138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2" grpId="0"/>
      <p:bldP spid="13" grpId="0"/>
      <p:bldP spid="14" grpId="0"/>
      <p:bldP spid="15" grpId="0"/>
      <p:bldP spid="19" grpId="0"/>
      <p:bldP spid="21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Operations---Cont.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1371600"/>
            <a:ext cx="854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  <a:r>
              <a:rPr lang="en-US" sz="2800" dirty="0"/>
              <a:t> a matrix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30164" y="1981200"/>
                <a:ext cx="2991588" cy="757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  <m:r>
                          <m:rPr>
                            <m:nor/>
                          </m:rPr>
                          <a:rPr lang="en-US" sz="2800" dirty="0"/>
                          <m:t>)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𝑨</m:t>
                            </m:r>
                          </m:e>
                        </m:d>
                      </m:den>
                    </m:f>
                    <m:r>
                      <a:rPr lang="en-US" sz="2800" b="1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𝑎𝑑𝑗</m:t>
                    </m:r>
                    <m:r>
                      <a:rPr lang="en-US" sz="2800" b="1" i="1" smtClean="0">
                        <a:latin typeface="Cambria Math"/>
                      </a:rPr>
                      <m:t>(</m:t>
                    </m:r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164" y="1981200"/>
                <a:ext cx="2991588" cy="757067"/>
              </a:xfrm>
              <a:prstGeom prst="rect">
                <a:avLst/>
              </a:prstGeom>
              <a:blipFill rotWithShape="1">
                <a:blip r:embed="rId2"/>
                <a:stretch>
                  <a:fillRect l="-1224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393207" y="2819400"/>
                <a:ext cx="3820918" cy="566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𝑎𝑑𝑗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</a:rPr>
                        <m:t>)=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cofac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2800" b="0" i="0" smtClean="0">
                              <a:latin typeface="Cambria Math"/>
                            </a:rPr>
                            <m:t>)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207" y="2819400"/>
                <a:ext cx="3820918" cy="5668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61590" y="3810000"/>
                <a:ext cx="26405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>
                                <a:latin typeface="Cambria Math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ea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590" y="3810000"/>
                <a:ext cx="264059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81000" y="3276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23490" y="4343400"/>
                <a:ext cx="33241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>
                                <a:latin typeface="Cambria Math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>
                                <a:latin typeface="Cambria Math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90" y="4343400"/>
                <a:ext cx="332418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14400" y="4953000"/>
                <a:ext cx="289784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𝑨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/>
                                <a:ea typeface="Cambria Math" panose="02040503050406030204" pitchFamily="18" charset="0"/>
                              </a:rPr>
                              <m:t>𝑨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953000"/>
                <a:ext cx="2897845" cy="5329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26232" y="5486400"/>
                <a:ext cx="64651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buFont typeface="+mj-lt"/>
                  <a:buAutoNum type="arabicPeriod" startAt="4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1" i="1">
                            <a:latin typeface="Cambria Math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m:rPr>
                            <m:nor/>
                          </m:rPr>
                          <a:rPr lang="en-US" sz="28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 panose="02040503050406030204" pitchFamily="18" charset="0"/>
                      </a:rPr>
                      <m:t>𝑛𝑜𝑛𝑧𝑒𝑟𝑜</m:t>
                    </m:r>
                    <m:r>
                      <a:rPr lang="en-US" sz="28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𝑠𝑐𝑎𝑙𝑎𝑟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232" y="5486400"/>
                <a:ext cx="646516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66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4" grpId="0"/>
      <p:bldP spid="15" grpId="0"/>
      <p:bldP spid="16" grpId="0"/>
      <p:bldP spid="1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Operations---Cont.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1371600"/>
            <a:ext cx="854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Elementary row/column operations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799" y="2057400"/>
            <a:ext cx="86868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Interchange any two rows (columns).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Multiply any row (column) by a nonzero scalar.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to any row (column) a scalar multiple of another row (column).</a:t>
            </a:r>
          </a:p>
        </p:txBody>
      </p:sp>
    </p:spTree>
    <p:extLst>
      <p:ext uri="{BB962C8B-B14F-4D97-AF65-F5344CB8AC3E}">
        <p14:creationId xmlns:p14="http://schemas.microsoft.com/office/powerpoint/2010/main" val="10193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152400"/>
                <a:ext cx="8686800" cy="83820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 &amp; Matrix Algebra</a:t>
                </a:r>
                <a:b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Solving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 Equations/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Unknowns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152400"/>
                <a:ext cx="8686800" cy="838200"/>
              </a:xfrm>
              <a:blipFill rotWithShape="1">
                <a:blip r:embed="rId2"/>
                <a:stretch>
                  <a:fillRect t="-17391" b="-26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4799" y="1371600"/>
            <a:ext cx="8686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Linear equations are encountered in numerous engineering and scientific applications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268" y="2590800"/>
            <a:ext cx="303873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84152"/>
            <a:ext cx="2588536" cy="109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5209563" y="4780602"/>
            <a:ext cx="2715237" cy="982797"/>
            <a:chOff x="408963" y="3409002"/>
            <a:chExt cx="2715237" cy="982797"/>
          </a:xfrm>
        </p:grpSpPr>
        <p:sp>
          <p:nvSpPr>
            <p:cNvPr id="22" name="TextBox 21"/>
            <p:cNvSpPr txBox="1"/>
            <p:nvPr/>
          </p:nvSpPr>
          <p:spPr>
            <a:xfrm>
              <a:off x="1256913" y="3745468"/>
              <a:ext cx="1867287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Augmented matrix</a:t>
              </a:r>
            </a:p>
          </p:txBody>
        </p:sp>
        <p:cxnSp>
          <p:nvCxnSpPr>
            <p:cNvPr id="21" name="Straight Arrow Connector 20"/>
            <p:cNvCxnSpPr>
              <a:stCxn id="22" idx="1"/>
            </p:cNvCxnSpPr>
            <p:nvPr/>
          </p:nvCxnSpPr>
          <p:spPr>
            <a:xfrm flipH="1" flipV="1">
              <a:off x="408963" y="3409002"/>
              <a:ext cx="847950" cy="6596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847951" y="4034414"/>
            <a:ext cx="3114449" cy="385186"/>
            <a:chOff x="1256913" y="3729614"/>
            <a:chExt cx="3114449" cy="385186"/>
          </a:xfrm>
        </p:grpSpPr>
        <p:sp>
          <p:nvSpPr>
            <p:cNvPr id="26" name="TextBox 25"/>
            <p:cNvSpPr txBox="1"/>
            <p:nvPr/>
          </p:nvSpPr>
          <p:spPr>
            <a:xfrm>
              <a:off x="1256913" y="3745468"/>
              <a:ext cx="186728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Dummy variables</a:t>
              </a:r>
            </a:p>
          </p:txBody>
        </p:sp>
        <p:cxnSp>
          <p:nvCxnSpPr>
            <p:cNvPr id="27" name="Straight Arrow Connector 26"/>
            <p:cNvCxnSpPr>
              <a:stCxn id="26" idx="3"/>
            </p:cNvCxnSpPr>
            <p:nvPr/>
          </p:nvCxnSpPr>
          <p:spPr>
            <a:xfrm flipV="1">
              <a:off x="3124200" y="3729614"/>
              <a:ext cx="1247162" cy="2005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525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152400"/>
                <a:ext cx="8686800" cy="83820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 &amp; Matrix Algebra</a:t>
                </a:r>
                <a:b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Solving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 Equations/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Unknowns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152400"/>
                <a:ext cx="8686800" cy="838200"/>
              </a:xfrm>
              <a:blipFill rotWithShape="1">
                <a:blip r:embed="rId2"/>
                <a:stretch>
                  <a:fillRect t="-17391" b="-26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4799" y="1295400"/>
            <a:ext cx="868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Let two linear equations: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3711057" cy="99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95600" y="1752600"/>
                <a:ext cx="38862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752600"/>
                <a:ext cx="3886200" cy="954107"/>
              </a:xfrm>
              <a:prstGeom prst="rect">
                <a:avLst/>
              </a:prstGeom>
              <a:blipFill rotWithShape="1">
                <a:blip r:embed="rId5"/>
                <a:stretch>
                  <a:fillRect t="-6410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52400" y="3861600"/>
            <a:ext cx="2819400" cy="369332"/>
            <a:chOff x="3733800" y="3553586"/>
            <a:chExt cx="2946969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3733800" y="3553586"/>
              <a:ext cx="244186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Elimination Process</a:t>
              </a:r>
            </a:p>
          </p:txBody>
        </p:sp>
        <p:cxnSp>
          <p:nvCxnSpPr>
            <p:cNvPr id="10" name="Straight Arrow Connector 9"/>
            <p:cNvCxnSpPr>
              <a:stCxn id="9" idx="3"/>
            </p:cNvCxnSpPr>
            <p:nvPr/>
          </p:nvCxnSpPr>
          <p:spPr>
            <a:xfrm flipV="1">
              <a:off x="6175667" y="3692486"/>
              <a:ext cx="505102" cy="457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0"/>
            <a:ext cx="4648200" cy="516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882" y="5126566"/>
            <a:ext cx="470473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791199"/>
            <a:ext cx="6032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843275" y="2743200"/>
                <a:ext cx="16098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275" y="2743200"/>
                <a:ext cx="1609848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6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152400"/>
                <a:ext cx="8686800" cy="83820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 &amp; Matrix Algebra</a:t>
                </a:r>
                <a:b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Solving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 Equations/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Unknowns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152400"/>
                <a:ext cx="8686800" cy="838200"/>
              </a:xfrm>
              <a:blipFill rotWithShape="1">
                <a:blip r:embed="rId2"/>
                <a:stretch>
                  <a:fillRect t="-17391" b="-26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49" y="1447800"/>
            <a:ext cx="399245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12" y="2590800"/>
            <a:ext cx="56163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3254082" y="3733800"/>
            <a:ext cx="2353447" cy="1068287"/>
            <a:chOff x="920842" y="3200401"/>
            <a:chExt cx="2353447" cy="1068287"/>
          </a:xfrm>
        </p:grpSpPr>
        <p:grpSp>
          <p:nvGrpSpPr>
            <p:cNvPr id="15" name="Group 14"/>
            <p:cNvGrpSpPr/>
            <p:nvPr/>
          </p:nvGrpSpPr>
          <p:grpSpPr>
            <a:xfrm>
              <a:off x="920842" y="3212322"/>
              <a:ext cx="2353447" cy="1056366"/>
              <a:chOff x="3397729" y="3020440"/>
              <a:chExt cx="2353447" cy="1056366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397729" y="3553586"/>
                <a:ext cx="2353447" cy="5232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Cramer’s rule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4305687" y="3020440"/>
                <a:ext cx="360410" cy="5184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/>
            <p:cNvCxnSpPr/>
            <p:nvPr/>
          </p:nvCxnSpPr>
          <p:spPr>
            <a:xfrm flipV="1">
              <a:off x="2209800" y="3200401"/>
              <a:ext cx="128274" cy="5303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566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18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420012" y="2650172"/>
            <a:ext cx="6387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2355552"/>
            <a:ext cx="265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 solution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446976" y="3445182"/>
            <a:ext cx="6387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15412" y="3181052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Infinite number of solutions/No solution</a:t>
            </a:r>
            <a:endParaRPr lang="en-US" sz="2800" dirty="0"/>
          </a:p>
          <a:p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134012" y="2388562"/>
                <a:ext cx="17707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2800" i="1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012" y="2388562"/>
                <a:ext cx="177074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90088" y="3186142"/>
                <a:ext cx="17707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088" y="3186142"/>
                <a:ext cx="177074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0612" y="1356380"/>
                <a:ext cx="822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of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𝒏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system of linear equations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12" y="1356380"/>
                <a:ext cx="822960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333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76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34" grpId="0"/>
      <p:bldP spid="3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152400"/>
                <a:ext cx="8686800" cy="91440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 &amp; Matrix Algebra</a:t>
                </a:r>
                <a:b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 Equations/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Unknowns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152400"/>
                <a:ext cx="8686800" cy="914400"/>
              </a:xfrm>
              <a:blipFill rotWithShape="1">
                <a:blip r:embed="rId2"/>
                <a:stretch>
                  <a:fillRect t="-12000" b="-2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19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38600" y="3048000"/>
            <a:ext cx="6387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1295400"/>
            <a:ext cx="8861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rank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largest nonsingular square submatrix of given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8600" y="2751960"/>
                <a:ext cx="37236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𝑟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≤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51960"/>
                <a:ext cx="372367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2514600" y="2057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53512" y="2779693"/>
                <a:ext cx="426053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full row rank matrix- </a:t>
                </a: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solutions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512" y="2779693"/>
                <a:ext cx="4260532" cy="954107"/>
              </a:xfrm>
              <a:prstGeom prst="rect">
                <a:avLst/>
              </a:prstGeom>
              <a:blipFill>
                <a:blip r:embed="rId4"/>
                <a:stretch>
                  <a:fillRect l="-3004" t="-7006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4038600" y="4114800"/>
            <a:ext cx="6387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2522" y="3776990"/>
                <a:ext cx="37236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22" y="3776990"/>
                <a:ext cx="372367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02456" y="3846493"/>
                <a:ext cx="413724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full column rank matrix-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solution/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solutions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456" y="3846493"/>
                <a:ext cx="4137244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3097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876800" y="5065693"/>
            <a:ext cx="3704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nonsingular matrix-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 solution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038600" y="5355917"/>
            <a:ext cx="6387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2222" y="5124797"/>
                <a:ext cx="37236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𝑟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22" y="5124797"/>
                <a:ext cx="372367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29000" y="17526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Times New Roman" panose="02020603050405020304" pitchFamily="18" charset="0"/>
                        </a:rPr>
                        <m:t>𝒓</m:t>
                      </m:r>
                    </m:oMath>
                  </m:oMathPara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752600"/>
                <a:ext cx="4572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33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9" grpId="0"/>
      <p:bldP spid="16" grpId="0"/>
      <p:bldP spid="17" grpId="0"/>
      <p:bldP spid="18" grpId="0"/>
      <p:bldP spid="21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Matrices Definition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Matrices Types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Matrices Operations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Solving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cs typeface="Arial" panose="020B0604020202020204" pitchFamily="34" charset="0"/>
                      </a:rPr>
                      <m:t>𝒏</m:t>
                    </m:r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 Equations /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cs typeface="Arial" panose="020B0604020202020204" pitchFamily="34" charset="0"/>
                      </a:rPr>
                      <m:t>𝒏</m:t>
                    </m:r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Unknowns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2" t="-1887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01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18" y="2590800"/>
            <a:ext cx="7797800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94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37304" y="4953000"/>
            <a:ext cx="7153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24088" y="3962400"/>
            <a:ext cx="6387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3243590"/>
            <a:ext cx="6387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0064" y="3657600"/>
            <a:ext cx="801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Gabriel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Cramer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(1750-Cramer’s rule)          solving linear systems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0064" y="4608493"/>
            <a:ext cx="84939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1777–1855          solving linear systems by  Gaussian elimination method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632" y="1295400"/>
            <a:ext cx="8402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algebra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branch of mathematics concerning vector spaces/linear mapping between such spaces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88632" y="2981980"/>
            <a:ext cx="7923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Leibniz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(1693)         Determinants</a:t>
            </a:r>
            <a:r>
              <a:rPr lang="en-US" sz="2800" dirty="0"/>
              <a:t>  </a:t>
            </a:r>
          </a:p>
        </p:txBody>
      </p:sp>
      <p:sp>
        <p:nvSpPr>
          <p:cNvPr id="1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9956" y="5715000"/>
            <a:ext cx="8701644" cy="1066800"/>
          </a:xfrm>
        </p:spPr>
        <p:txBody>
          <a:bodyPr/>
          <a:lstStyle/>
          <a:p>
            <a:pPr algn="l"/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Gottfried Wilhelm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Leibniz (1646-1716):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German mathematician and philosopher</a:t>
            </a:r>
          </a:p>
          <a:p>
            <a:pPr algn="l"/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 Cramer (1704-1752):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Swiss mathematician </a:t>
            </a:r>
          </a:p>
          <a:p>
            <a:pPr algn="l"/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Johann Carl Friedrich Gauss (1777-1855):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mathematician </a:t>
            </a: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9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matrix is a rectangular array of quantities  (real numbers/complex numbers/functions of variables)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71813"/>
            <a:ext cx="3320158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914400" y="3824526"/>
            <a:ext cx="2470721" cy="1645561"/>
            <a:chOff x="914400" y="3824526"/>
            <a:chExt cx="2470721" cy="1645561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2819400" y="3824526"/>
              <a:ext cx="381000" cy="8237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4704493"/>
                  <a:ext cx="2470721" cy="765594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Matrix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a14:m>
                  <a:endParaRPr lang="en-US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4704493"/>
                  <a:ext cx="2470721" cy="76559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4572000" y="4307152"/>
            <a:ext cx="1676400" cy="1103048"/>
            <a:chOff x="4572000" y="4307152"/>
            <a:chExt cx="1676400" cy="1103048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4789042" y="4312562"/>
              <a:ext cx="621158" cy="6767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5029200"/>
              <a:ext cx="16764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Elements of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410200" y="4307152"/>
              <a:ext cx="266700" cy="6821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810000" y="2590800"/>
            <a:ext cx="2209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</a:t>
            </a:r>
          </a:p>
        </p:txBody>
      </p:sp>
      <p:sp>
        <p:nvSpPr>
          <p:cNvPr id="29" name="TextBox 28"/>
          <p:cNvSpPr txBox="1"/>
          <p:nvPr/>
        </p:nvSpPr>
        <p:spPr>
          <a:xfrm rot="5400000">
            <a:off x="6063972" y="3537228"/>
            <a:ext cx="134778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</a:p>
        </p:txBody>
      </p:sp>
    </p:spTree>
    <p:extLst>
      <p:ext uri="{BB962C8B-B14F-4D97-AF65-F5344CB8AC3E}">
        <p14:creationId xmlns:p14="http://schemas.microsoft.com/office/powerpoint/2010/main" val="388453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8588" y="15240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Rectangle matrix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188" y="298198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Square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962996" y="2279224"/>
                <a:ext cx="2579296" cy="702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996" y="2279224"/>
                <a:ext cx="2579296" cy="7027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835735" y="3810054"/>
            <a:ext cx="5472529" cy="702756"/>
            <a:chOff x="2057400" y="2743200"/>
            <a:chExt cx="5472529" cy="7027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2057400" y="2743200"/>
                  <a:ext cx="5472529" cy="7027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i="1" smtClean="0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                      </m:t>
                        </m:r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  <m:r>
                          <a:rPr lang="en-US" sz="2800" i="1">
                            <a:latin typeface="Cambria Math"/>
                          </a:rPr>
                          <m:t>=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×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2743200"/>
                  <a:ext cx="5472529" cy="70275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/>
            <p:cNvCxnSpPr/>
            <p:nvPr/>
          </p:nvCxnSpPr>
          <p:spPr>
            <a:xfrm>
              <a:off x="3767017" y="3075484"/>
              <a:ext cx="6387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66164" y="45720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91564" y="5095220"/>
            <a:ext cx="7924800" cy="979755"/>
            <a:chOff x="1324275" y="2790537"/>
            <a:chExt cx="6324600" cy="9797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324275" y="2790537"/>
                  <a:ext cx="6324600" cy="97975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a14:m>
                  <a:r>
                    <a:rPr lang="en-US" sz="28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= </a:t>
                  </a:r>
                  <a:r>
                    <a:rPr lang="en-US" sz="2800" b="1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a</a:t>
                  </a:r>
                  <a:r>
                    <a:rPr lang="en-US" sz="28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(row vector)</a:t>
                  </a:r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4275" y="2790537"/>
                  <a:ext cx="6324600" cy="97975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/>
            <p:nvPr/>
          </p:nvCxnSpPr>
          <p:spPr>
            <a:xfrm>
              <a:off x="2855494" y="3134380"/>
              <a:ext cx="6387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18588" y="5715000"/>
            <a:ext cx="8424198" cy="979755"/>
            <a:chOff x="866294" y="3034768"/>
            <a:chExt cx="7515706" cy="14682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866294" y="3034768"/>
                  <a:ext cx="7515706" cy="14682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a14:m>
                  <a:r>
                    <a:rPr lang="en-US" sz="28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= </a:t>
                  </a:r>
                  <a:r>
                    <a:rPr lang="en-US" sz="2800" b="1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a</a:t>
                  </a:r>
                  <a:r>
                    <a:rPr lang="en-US" sz="28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(column vector)</a:t>
                  </a:r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6294" y="3034768"/>
                  <a:ext cx="7515706" cy="146823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4375" r="-2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>
            <a:xfrm>
              <a:off x="2701817" y="3463693"/>
              <a:ext cx="6387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453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8588" y="1295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Upper triangular matrix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2708" y="3886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Lower triangular matrix</a:t>
            </a:r>
          </a:p>
        </p:txBody>
      </p:sp>
      <p:pic>
        <p:nvPicPr>
          <p:cNvPr id="3074" name="Picture 2" descr="Image result for upper triangular matrix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337839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upper triangular matri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2" y="4495800"/>
            <a:ext cx="3310133" cy="178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5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Types---Cont.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7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22938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Null Matrix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743200" y="1600200"/>
                <a:ext cx="3261342" cy="702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600200"/>
                <a:ext cx="3261342" cy="7027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514600" y="2286000"/>
                <a:ext cx="24063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𝑩𝑨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286000"/>
                <a:ext cx="240636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359103" y="4514946"/>
                <a:ext cx="13840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103" y="4514946"/>
                <a:ext cx="138409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81000" y="399206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Singular Matrix/Nonsingular Matrix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92221" y="3352800"/>
                <a:ext cx="5927520" cy="564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𝑰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;  </m:t>
                      </m:r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221" y="3352800"/>
                <a:ext cx="5927520" cy="5647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57200" y="5638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Symmetric Matrix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90951" y="6019800"/>
                <a:ext cx="13668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951" y="6019800"/>
                <a:ext cx="136684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990600" y="4994181"/>
            <a:ext cx="2971800" cy="644619"/>
            <a:chOff x="-3163644" y="3824526"/>
            <a:chExt cx="2971800" cy="923330"/>
          </a:xfrm>
        </p:grpSpPr>
        <p:cxnSp>
          <p:nvCxnSpPr>
            <p:cNvPr id="26" name="Straight Arrow Connector 25"/>
            <p:cNvCxnSpPr>
              <a:stCxn id="27" idx="3"/>
            </p:cNvCxnSpPr>
            <p:nvPr/>
          </p:nvCxnSpPr>
          <p:spPr>
            <a:xfrm flipV="1">
              <a:off x="-692923" y="3824526"/>
              <a:ext cx="501079" cy="461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-3163644" y="3824526"/>
              <a:ext cx="2470721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Determinant of A-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Full rank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81000" y="28956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Unity Matrix (Identity Matrix)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59123" y="4528765"/>
                <a:ext cx="13937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en-US" sz="28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800" b="0" i="1" smtClean="0">
                        <a:latin typeface="Cambria Math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123" y="4528765"/>
                <a:ext cx="1393715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53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15" grpId="0"/>
      <p:bldP spid="16" grpId="0"/>
      <p:bldP spid="18" grpId="0"/>
      <p:bldP spid="23" grpId="0"/>
      <p:bldP spid="24" grpId="0"/>
      <p:bldP spid="28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Operations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9895" y="126239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86000" y="1940147"/>
                <a:ext cx="5107680" cy="564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940147"/>
                <a:ext cx="5107680" cy="5647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91490" y="278639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Properties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066800" y="4330700"/>
            <a:ext cx="8096366" cy="523220"/>
            <a:chOff x="1066800" y="4330700"/>
            <a:chExt cx="8096366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4876800" y="4330700"/>
                  <a:ext cx="4286366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</m:oMath>
                  </a14:m>
                  <a:r>
                    <a:rPr lang="en-US" sz="2800" b="1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C</a:t>
                  </a: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4330700"/>
                  <a:ext cx="4286366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r="-2276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1066800" y="4330700"/>
              <a:ext cx="3174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2"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Associative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810000" y="4648200"/>
              <a:ext cx="1028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066800" y="3446790"/>
            <a:ext cx="6539580" cy="548620"/>
            <a:chOff x="1066800" y="3733800"/>
            <a:chExt cx="6539580" cy="548620"/>
          </a:xfrm>
        </p:grpSpPr>
        <p:sp>
          <p:nvSpPr>
            <p:cNvPr id="10" name="TextBox 9"/>
            <p:cNvSpPr txBox="1"/>
            <p:nvPr/>
          </p:nvSpPr>
          <p:spPr>
            <a:xfrm>
              <a:off x="1066800" y="3733800"/>
              <a:ext cx="6019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Commutative 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822701" y="4038600"/>
              <a:ext cx="9778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5029200" y="3759200"/>
                  <a:ext cx="2577180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3759200"/>
                  <a:ext cx="257718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990600" y="5181600"/>
            <a:ext cx="5549430" cy="523220"/>
            <a:chOff x="990600" y="5181600"/>
            <a:chExt cx="5549430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990600" y="5181600"/>
                  <a:ext cx="2981585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514350" indent="-514350">
                    <a:buFont typeface="+mj-lt"/>
                    <a:buAutoNum type="arabicPeriod" startAt="3"/>
                  </a:pP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𝐵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</m:oMath>
                  </a14:m>
                  <a:r>
                    <a:rPr lang="en-US" sz="28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600" y="5181600"/>
                  <a:ext cx="2981585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1628" r="-204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/>
            <p:nvPr/>
          </p:nvCxnSpPr>
          <p:spPr>
            <a:xfrm>
              <a:off x="4076700" y="5518666"/>
              <a:ext cx="1028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5325467" y="5181600"/>
                  <a:ext cx="121456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5467" y="5181600"/>
                  <a:ext cx="1214563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oup 45"/>
          <p:cNvGrpSpPr/>
          <p:nvPr/>
        </p:nvGrpSpPr>
        <p:grpSpPr>
          <a:xfrm>
            <a:off x="990600" y="6019800"/>
            <a:ext cx="7175235" cy="564706"/>
            <a:chOff x="1066800" y="5181600"/>
            <a:chExt cx="7175235" cy="5647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1066800" y="5181600"/>
                  <a:ext cx="2031390" cy="5579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514350" indent="-514350">
                    <a:buFont typeface="+mj-lt"/>
                    <a:buAutoNum type="arabicPeriod" startAt="4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a14:m>
                  <a:endPara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800" y="5181600"/>
                  <a:ext cx="2031390" cy="5579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/>
            <p:cNvCxnSpPr/>
            <p:nvPr/>
          </p:nvCxnSpPr>
          <p:spPr>
            <a:xfrm>
              <a:off x="4152900" y="5518666"/>
              <a:ext cx="1028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5325467" y="5181600"/>
                  <a:ext cx="2916568" cy="56470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5467" y="5181600"/>
                  <a:ext cx="2916568" cy="564706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8737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&amp; Matrix Algebra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Matrices Operations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58367" y="2060170"/>
                <a:ext cx="6781800" cy="1262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i="1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  <m:r>
                            <a:rPr lang="en-US" sz="2800" i="1">
                              <a:latin typeface="Cambria Math"/>
                            </a:rPr>
                            <m:t>=</m:t>
                          </m:r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367" y="2060170"/>
                <a:ext cx="6781800" cy="12621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8600" y="3048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Properties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066800" y="4330700"/>
            <a:ext cx="6476756" cy="523220"/>
            <a:chOff x="1066800" y="4330700"/>
            <a:chExt cx="6476756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4876800" y="4330700"/>
                  <a:ext cx="2666756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𝑩𝑪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2800" b="1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C</a:t>
                  </a: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4330700"/>
                  <a:ext cx="2666756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r="-3890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1066800" y="4330700"/>
              <a:ext cx="3174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2"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Associative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810000" y="4648200"/>
              <a:ext cx="1028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066800" y="3733800"/>
            <a:ext cx="6019800" cy="548620"/>
            <a:chOff x="1066800" y="3733800"/>
            <a:chExt cx="6019800" cy="548620"/>
          </a:xfrm>
        </p:grpSpPr>
        <p:sp>
          <p:nvSpPr>
            <p:cNvPr id="10" name="TextBox 9"/>
            <p:cNvSpPr txBox="1"/>
            <p:nvPr/>
          </p:nvSpPr>
          <p:spPr>
            <a:xfrm>
              <a:off x="1066800" y="3733800"/>
              <a:ext cx="6019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Commutative 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822701" y="4038600"/>
              <a:ext cx="9778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4876800" y="3759200"/>
                  <a:ext cx="1722716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𝑨𝑩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𝑩𝑨</m:t>
                        </m:r>
                      </m:oMath>
                    </m:oMathPara>
                  </a14:m>
                  <a:endPara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3759200"/>
                  <a:ext cx="1722716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1066800" y="5105400"/>
            <a:ext cx="6867615" cy="523220"/>
            <a:chOff x="1066800" y="4330700"/>
            <a:chExt cx="6867615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4689039" y="4330700"/>
                  <a:ext cx="3245376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</m:t>
                      </m:r>
                    </m:oMath>
                  </a14:m>
                  <a:r>
                    <a:rPr lang="en-US" sz="2800" b="1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+AC</a:t>
                  </a:r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9039" y="4330700"/>
                  <a:ext cx="3245376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1765" r="-4315" b="-317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/>
            <p:cNvSpPr txBox="1"/>
            <p:nvPr/>
          </p:nvSpPr>
          <p:spPr>
            <a:xfrm>
              <a:off x="1066800" y="4330700"/>
              <a:ext cx="3174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buFont typeface="+mj-lt"/>
                <a:buAutoNum type="arabicPeriod" startAt="3"/>
              </a:pP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Distributive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698439" y="4648200"/>
              <a:ext cx="1028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603224" y="5572780"/>
                <a:ext cx="32453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a:rPr lang="en-US" sz="2800" b="1" i="1" smtClean="0">
                            <a:latin typeface="Cambria Math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n-US" sz="2800" b="1" i="1" smtClean="0">
                        <a:latin typeface="Cambria Math"/>
                        <a:ea typeface="Cambria Math" panose="02040503050406030204" pitchFamily="18" charset="0"/>
                      </a:rPr>
                      <m:t>𝑪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𝑨𝑪</m:t>
                    </m:r>
                  </m:oMath>
                </a14:m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+BC</a:t>
                </a: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224" y="5572780"/>
                <a:ext cx="324537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628" r="-3189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518702" y="6172200"/>
                <a:ext cx="64378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  <m:r>
                        <a:rPr lang="en-US" sz="2800" b="1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 panose="02040503050406030204" pitchFamily="18" charset="0"/>
                        </a:rPr>
                        <m:t>𝑨𝑫</m:t>
                      </m:r>
                      <m:r>
                        <a:rPr lang="en-US" sz="2800" b="1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 panose="02040503050406030204" pitchFamily="18" charset="0"/>
                        </a:rPr>
                        <m:t>𝑩𝑪</m:t>
                      </m:r>
                      <m:r>
                        <a:rPr lang="en-US" sz="2800" b="1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702" y="6172200"/>
                <a:ext cx="6437852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97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1885</TotalTime>
  <Words>551</Words>
  <Application>Microsoft Office PowerPoint</Application>
  <PresentationFormat>On-screen Show (4:3)</PresentationFormat>
  <Paragraphs>158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Algerian</vt:lpstr>
      <vt:lpstr>Arial</vt:lpstr>
      <vt:lpstr>Calibri</vt:lpstr>
      <vt:lpstr>Cambria Math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Vector &amp; Matrix Algebra Outlines</vt:lpstr>
      <vt:lpstr>Vector &amp; Matrix Algebra History</vt:lpstr>
      <vt:lpstr>Vector &amp; Matrix Algebra Matrices Definition</vt:lpstr>
      <vt:lpstr>Vector &amp; Matrix Algebra Matrices Types</vt:lpstr>
      <vt:lpstr>Vector &amp; Matrix Algebra Matrices Types</vt:lpstr>
      <vt:lpstr>Vector &amp; Matrix Algebra Matrices Types---Cont.</vt:lpstr>
      <vt:lpstr>Vector &amp; Matrix Algebra Matrices Operations</vt:lpstr>
      <vt:lpstr>Vector &amp; Matrix Algebra Matrices Operations</vt:lpstr>
      <vt:lpstr>Vector &amp; Matrix Algebra Matrices Operations</vt:lpstr>
      <vt:lpstr>Vector &amp; Matrix Algebra Matrices Operations---Cont.</vt:lpstr>
      <vt:lpstr>Vector &amp; Matrix Algebra Matrices Operations---Cont.</vt:lpstr>
      <vt:lpstr>Vector &amp; Matrix Algebra Matrices Operations---Cont.</vt:lpstr>
      <vt:lpstr>Vector &amp; Matrix Algebra Matrices Operations---Cont.</vt:lpstr>
      <vt:lpstr>Vector &amp; Matrix Algebra Solving n Linear Equations/n Unknowns</vt:lpstr>
      <vt:lpstr>Vector &amp; Matrix Algebra Solving n Linear Equations/n Unknowns</vt:lpstr>
      <vt:lpstr>Vector &amp; Matrix Algebra Solving n Linear Equations/n Unknowns</vt:lpstr>
      <vt:lpstr>Vector &amp; Matrix Algebra Summary</vt:lpstr>
      <vt:lpstr>Vector &amp; Matrix Algebra Solving m Linear Equations/ n Unknowns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 (CS4800)</dc:title>
  <dc:creator>Lamiaa</dc:creator>
  <cp:lastModifiedBy>د. لمياء محمد محمد محمد الشناوى</cp:lastModifiedBy>
  <cp:revision>141</cp:revision>
  <dcterms:created xsi:type="dcterms:W3CDTF">2015-10-10T17:13:12Z</dcterms:created>
  <dcterms:modified xsi:type="dcterms:W3CDTF">2019-02-13T06:27:43Z</dcterms:modified>
</cp:coreProperties>
</file>