
<file path=[Content_Types].xml><?xml version="1.0" encoding="utf-8"?>
<Types xmlns="http://schemas.openxmlformats.org/package/2006/content-types">
  <!--cleaned_by_fortinet-->
  <Override PartName="/ppt/media/fortinet_alert_1.png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8"/>
  </p:notesMasterIdLst>
  <p:sldIdLst>
    <p:sldId id="274" r:id="rId2"/>
    <p:sldId id="277" r:id="rId3"/>
    <p:sldId id="318" r:id="rId4"/>
    <p:sldId id="321" r:id="rId5"/>
    <p:sldId id="329" r:id="rId6"/>
    <p:sldId id="315" r:id="rId7"/>
    <p:sldId id="320" r:id="rId8"/>
    <p:sldId id="322" r:id="rId9"/>
    <p:sldId id="323" r:id="rId10"/>
    <p:sldId id="324" r:id="rId11"/>
    <p:sldId id="325" r:id="rId12"/>
    <p:sldId id="326" r:id="rId13"/>
    <p:sldId id="328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3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4" autoAdjust="0"/>
    <p:restoredTop sz="94660"/>
  </p:normalViewPr>
  <p:slideViewPr>
    <p:cSldViewPr>
      <p:cViewPr varScale="1">
        <p:scale>
          <a:sx n="85" d="100"/>
          <a:sy n="85" d="100"/>
        </p:scale>
        <p:origin x="9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E944F-091B-4AE3-BB66-635DDD4C7F0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F7785-A2E8-4448-BC26-B0E7A1D74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4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F7785-A2E8-4448-BC26-B0E7A1D74B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5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F7785-A2E8-4448-BC26-B0E7A1D74B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3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188A-A5F6-4F2C-9F82-CD31E6C4831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829D2B-883E-4BEC-B8BD-ED69D9E2C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188A-A5F6-4F2C-9F82-CD31E6C4831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9D2B-883E-4BEC-B8BD-ED69D9E2C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188A-A5F6-4F2C-9F82-CD31E6C4831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9D2B-883E-4BEC-B8BD-ED69D9E2C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188A-A5F6-4F2C-9F82-CD31E6C4831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829D2B-883E-4BEC-B8BD-ED69D9E2C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188A-A5F6-4F2C-9F82-CD31E6C4831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9D2B-883E-4BEC-B8BD-ED69D9E2C1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188A-A5F6-4F2C-9F82-CD31E6C4831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9D2B-883E-4BEC-B8BD-ED69D9E2C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188A-A5F6-4F2C-9F82-CD31E6C4831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829D2B-883E-4BEC-B8BD-ED69D9E2C18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188A-A5F6-4F2C-9F82-CD31E6C4831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9D2B-883E-4BEC-B8BD-ED69D9E2C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188A-A5F6-4F2C-9F82-CD31E6C4831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9D2B-883E-4BEC-B8BD-ED69D9E2C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188A-A5F6-4F2C-9F82-CD31E6C4831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9D2B-883E-4BEC-B8BD-ED69D9E2C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188A-A5F6-4F2C-9F82-CD31E6C4831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9D2B-883E-4BEC-B8BD-ED69D9E2C18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4C188A-A5F6-4F2C-9F82-CD31E6C4831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829D2B-883E-4BEC-B8BD-ED69D9E2C1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<Relationship Target="../media/fortinet_alert_1.png" Type="http://schemas.openxmlformats.org/officeDocument/2006/relationships/image" Id="rId_fortinet_1"/>

	<Relationship Id="rId3" Type="http://schemas.openxmlformats.org/officeDocument/2006/relationships/hyperlink" Target="http://?" TargetMode="External"/>
	<Relationship Id="rId2" Type="http://schemas.openxmlformats.org/officeDocument/2006/relationships/notesSlide" Target="../notesSlides/notesSlide1.xml"/>
	<Relationship Id="rId1" Type="http://schemas.openxmlformats.org/officeDocument/2006/relationships/slideLayout" Target="../slideLayouts/slideLayout2.xml"/>
	<Relationship Id="rId5" Type="http://schemas.openxmlformats.org/officeDocument/2006/relationships/hyperlink" Target="http://?" TargetMode="External"/>
	<Relationship Id="rId4" Type="http://schemas.openxmlformats.org/officeDocument/2006/relationships/hyperlink" Target="http://?" TargetMode="External"/>
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wmf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33" y="3226992"/>
            <a:ext cx="8723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1- Introduction to Optimization Theory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Ref. 1: Chapters 1&amp;2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1876" y="1107067"/>
            <a:ext cx="8799723" cy="1981200"/>
          </a:xfrm>
          <a:prstGeom prst="rect">
            <a:avLst/>
          </a:prstGeom>
        </p:spPr>
        <p:txBody>
          <a:bodyPr vert="horz" anchor="b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Elective 2</a:t>
            </a:r>
          </a:p>
          <a:p>
            <a:pPr algn="ctr"/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Optimal Control  Systems</a:t>
            </a:r>
          </a:p>
          <a:p>
            <a:pPr algn="ctr"/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(ACE 326)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B5A52C-033B-4BF7-A01B-2774094E3309}"/>
              </a:ext>
            </a:extLst>
          </p:cNvPr>
          <p:cNvSpPr txBox="1"/>
          <p:nvPr/>
        </p:nvSpPr>
        <p:spPr>
          <a:xfrm>
            <a:off x="1447800" y="532660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724400"/>
            <a:ext cx="769620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Dr. Lamiaa M. Elshenawy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lamiaa.elshenawy@el-eng.menofia.edu.eg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lamiaa.elshenawy@gmail.com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Website: </a:t>
            </a:r>
            <a:r>
              <a:rPr lang="en-US" dirty="0">
							</a:rPr>
              <a:t>http://mu.menofia.edu.eg/lmyaa_alshnawy/StaffDetails/1/ar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name="Picture 6" id="7" descr="cover_page_for_ppt.png"/>
          <p:cNvPicPr>
            <a:picLocks noChangeAspect="1"/>
          </p:cNvPicPr>
          <p:nvPr/>
        </p:nvPicPr>
        <p:blipFill>
          <a:blip cstate="print" r:embed="rId_fortinet_1"/>
          <a:stretch>
            <a:fillRect/>
          </a:stretch>
        </p:blipFill>
        <p:spPr>
          <a:xfrm>
            <a:off y="1294784" x="1713344"/>
            <a:ext cy="1524616" cx="57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1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8C2-B338-4075-952E-3FE0BDB49DAA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401901"/>
            <a:ext cx="899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Example 1: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 can to hold at least 400 ml of liquid with the following requirements: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Minimize its manufacturing cost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Diameter should be no more than 8 cm and no less than 3.5 cm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 should be no more than 18 cm and no less than 8 cm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P.S. Cost is directly related to the surface area of the sheet metal used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76200"/>
            <a:ext cx="8686800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Optimization?</a:t>
            </a:r>
          </a:p>
        </p:txBody>
      </p:sp>
    </p:spTree>
    <p:extLst>
      <p:ext uri="{BB962C8B-B14F-4D97-AF65-F5344CB8AC3E}">
        <p14:creationId xmlns:p14="http://schemas.microsoft.com/office/powerpoint/2010/main" val="27780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58952" cy="246888"/>
          </a:xfrm>
        </p:spPr>
        <p:txBody>
          <a:bodyPr/>
          <a:lstStyle/>
          <a:p>
            <a:fld id="{7CCAB8C2-B338-4075-952E-3FE0BDB49DAA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219200"/>
            <a:ext cx="6172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Optimum Design Steps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19335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95400" y="1981200"/>
            <a:ext cx="6172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Step1: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Project/Problem Description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4600" y="4762500"/>
            <a:ext cx="6172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Step2: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&amp; Information Collection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5486400"/>
            <a:ext cx="5715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are given in the problem statement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8600" y="76200"/>
            <a:ext cx="8686800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Optimization?</a:t>
            </a:r>
          </a:p>
        </p:txBody>
      </p:sp>
    </p:spTree>
    <p:extLst>
      <p:ext uri="{BB962C8B-B14F-4D97-AF65-F5344CB8AC3E}">
        <p14:creationId xmlns:p14="http://schemas.microsoft.com/office/powerpoint/2010/main" val="127649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8C2-B338-4075-952E-3FE0BDB49DAA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09700" y="1600200"/>
            <a:ext cx="6172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Step3: Definition of Design Variables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9700" y="3505200"/>
            <a:ext cx="6172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Step4: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Criteria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38300" y="2438400"/>
                <a:ext cx="5715000" cy="83099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diameter of the can, cm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height of the can, cm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2438400"/>
                <a:ext cx="571500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12900" y="4191000"/>
                <a:ext cx="5715000" cy="138371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design objective is to minimize the cost; minimize the total surface area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𝐷𝐻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900" y="4191000"/>
                <a:ext cx="5715000" cy="13837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/>
          <p:cNvSpPr txBox="1">
            <a:spLocks/>
          </p:cNvSpPr>
          <p:nvPr/>
        </p:nvSpPr>
        <p:spPr>
          <a:xfrm>
            <a:off x="228600" y="76200"/>
            <a:ext cx="8686800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Optimization?</a:t>
            </a:r>
          </a:p>
        </p:txBody>
      </p:sp>
    </p:spTree>
    <p:extLst>
      <p:ext uri="{BB962C8B-B14F-4D97-AF65-F5344CB8AC3E}">
        <p14:creationId xmlns:p14="http://schemas.microsoft.com/office/powerpoint/2010/main" val="306364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8C2-B338-4075-952E-3FE0BDB49DAA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1457980"/>
            <a:ext cx="6172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Step5: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Formulation of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6400" y="2133600"/>
                <a:ext cx="5715000" cy="145860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400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𝑐𝑚</m:t>
                      </m:r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40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133600"/>
                <a:ext cx="5715000" cy="14586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/>
          <p:cNvSpPr txBox="1">
            <a:spLocks/>
          </p:cNvSpPr>
          <p:nvPr/>
        </p:nvSpPr>
        <p:spPr>
          <a:xfrm>
            <a:off x="228600" y="12700"/>
            <a:ext cx="8686800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Optimization?</a:t>
            </a:r>
          </a:p>
        </p:txBody>
      </p:sp>
    </p:spTree>
    <p:extLst>
      <p:ext uri="{BB962C8B-B14F-4D97-AF65-F5344CB8AC3E}">
        <p14:creationId xmlns:p14="http://schemas.microsoft.com/office/powerpoint/2010/main" val="306364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 Models in Optimization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8C2-B338-4075-952E-3FE0BDB49DAA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27100" y="2209800"/>
            <a:ext cx="6654800" cy="2489200"/>
            <a:chOff x="1041400" y="2171700"/>
            <a:chExt cx="6654800" cy="2489200"/>
          </a:xfrm>
        </p:grpSpPr>
        <p:sp>
          <p:nvSpPr>
            <p:cNvPr id="9" name="Rectangle 8"/>
            <p:cNvSpPr/>
            <p:nvPr/>
          </p:nvSpPr>
          <p:spPr>
            <a:xfrm>
              <a:off x="3200400" y="2171700"/>
              <a:ext cx="2438400" cy="838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Engineering Models</a:t>
              </a:r>
            </a:p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57800" y="3822700"/>
              <a:ext cx="2438400" cy="838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Experimental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41400" y="3822700"/>
              <a:ext cx="2438400" cy="838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Physical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260600" y="3086100"/>
              <a:ext cx="4216400" cy="742950"/>
              <a:chOff x="2260600" y="3086100"/>
              <a:chExt cx="4216400" cy="74295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4419600" y="3086100"/>
                <a:ext cx="0" cy="4191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260600" y="3505200"/>
                <a:ext cx="4216400" cy="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286000" y="3505200"/>
                <a:ext cx="0" cy="3175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477000" y="3511550"/>
                <a:ext cx="0" cy="3175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</p:grpSp>
      <p:sp>
        <p:nvSpPr>
          <p:cNvPr id="17" name="Rectangle 16"/>
          <p:cNvSpPr/>
          <p:nvPr/>
        </p:nvSpPr>
        <p:spPr>
          <a:xfrm>
            <a:off x="0" y="1295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70000"/>
              <a:buFont typeface="Wingdings" panose="05000000000000000000" pitchFamily="2" charset="2"/>
              <a:buChar char="q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Problem definition &amp; formulation = 50 % of total effort needed to solve it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74625" y="4953000"/>
            <a:ext cx="8188325" cy="838200"/>
            <a:chOff x="174625" y="5257800"/>
            <a:chExt cx="8188325" cy="838200"/>
          </a:xfrm>
        </p:grpSpPr>
        <p:sp>
          <p:nvSpPr>
            <p:cNvPr id="18" name="Rectangle 17"/>
            <p:cNvSpPr/>
            <p:nvPr/>
          </p:nvSpPr>
          <p:spPr>
            <a:xfrm>
              <a:off x="3048000" y="5257800"/>
              <a:ext cx="2438400" cy="838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Engineering Models</a:t>
              </a:r>
            </a:p>
            <a:p>
              <a:pPr algn="ctr"/>
              <a:endParaRPr lang="en-US" dirty="0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1828800" y="5638800"/>
              <a:ext cx="1206500" cy="114300"/>
            </a:xfrm>
            <a:prstGeom prst="rightArrow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511800" y="5664200"/>
              <a:ext cx="1206500" cy="114300"/>
            </a:xfrm>
            <a:prstGeom prst="rightArrow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4625" y="5505450"/>
              <a:ext cx="1504950" cy="381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58000" y="5486400"/>
              <a:ext cx="1504950" cy="381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Outputs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5867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Design variables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Material properties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34200" y="5638800"/>
            <a:ext cx="205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Speed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Heat transfer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Cost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300917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7391400" cy="68579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variables should be independent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8C2-B338-4075-952E-3FE0BDB49DAA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 Models in Optimization---Cont.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629400" y="1409700"/>
            <a:ext cx="1206500" cy="114300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676400"/>
            <a:ext cx="353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Degrees of freedom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505200" y="1943100"/>
            <a:ext cx="1206500" cy="114300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1676400"/>
            <a:ext cx="250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space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2098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70000"/>
              <a:buFont typeface="Wingdings" panose="05000000000000000000" pitchFamily="2" charset="2"/>
              <a:buChar char="q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design optimization model=90% optimum design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74320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70000"/>
              <a:buFont typeface="Wingdings" panose="05000000000000000000" pitchFamily="2" charset="2"/>
              <a:buChar char="q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Criteria=Objective function=Cost function=Performance index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06500" y="3810000"/>
            <a:ext cx="6654800" cy="2489200"/>
            <a:chOff x="1041400" y="2171700"/>
            <a:chExt cx="6654800" cy="2489200"/>
          </a:xfrm>
        </p:grpSpPr>
        <p:sp>
          <p:nvSpPr>
            <p:cNvPr id="14" name="Rectangle 13"/>
            <p:cNvSpPr/>
            <p:nvPr/>
          </p:nvSpPr>
          <p:spPr>
            <a:xfrm>
              <a:off x="3200400" y="2171700"/>
              <a:ext cx="2794000" cy="838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Optimization Problem</a:t>
              </a:r>
            </a:p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57800" y="3822700"/>
              <a:ext cx="2438400" cy="838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Multi Objective Problems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41400" y="3822700"/>
              <a:ext cx="2438400" cy="838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Single Objective Problems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260600" y="3086100"/>
              <a:ext cx="4216400" cy="742950"/>
              <a:chOff x="2260600" y="3086100"/>
              <a:chExt cx="4216400" cy="74295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4419600" y="3086100"/>
                <a:ext cx="0" cy="4191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260600" y="3505200"/>
                <a:ext cx="4216400" cy="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286000" y="3505200"/>
                <a:ext cx="0" cy="3175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477000" y="3511550"/>
                <a:ext cx="0" cy="3175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</p:grpSp>
      <p:sp>
        <p:nvSpPr>
          <p:cNvPr id="25" name="TextBox 24"/>
          <p:cNvSpPr txBox="1"/>
          <p:nvPr/>
        </p:nvSpPr>
        <p:spPr>
          <a:xfrm>
            <a:off x="939800" y="6400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Minimize Cost or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53038" y="6412468"/>
            <a:ext cx="277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Minimize Cost&amp; Weight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28600" y="4648200"/>
            <a:ext cx="1879600" cy="797440"/>
            <a:chOff x="215900" y="4392650"/>
            <a:chExt cx="1879600" cy="797440"/>
          </a:xfrm>
        </p:grpSpPr>
        <p:sp>
          <p:nvSpPr>
            <p:cNvPr id="33" name="TextBox 32"/>
            <p:cNvSpPr txBox="1"/>
            <p:nvPr/>
          </p:nvSpPr>
          <p:spPr>
            <a:xfrm>
              <a:off x="215900" y="4392650"/>
              <a:ext cx="18796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Most common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1054100" y="4752974"/>
              <a:ext cx="433378" cy="4371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459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5" grpId="0"/>
      <p:bldP spid="9" grpId="0" animBg="1"/>
      <p:bldP spid="10" grpId="0"/>
      <p:bldP spid="11" grpId="0"/>
      <p:bldP spid="12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8C2-B338-4075-952E-3FE0BDB49DAA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Constrained/Unconstrained Problems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17600" y="1219200"/>
            <a:ext cx="6654800" cy="2489200"/>
            <a:chOff x="1041400" y="2171700"/>
            <a:chExt cx="6654800" cy="2489200"/>
          </a:xfrm>
        </p:grpSpPr>
        <p:sp>
          <p:nvSpPr>
            <p:cNvPr id="13" name="Rectangle 12"/>
            <p:cNvSpPr/>
            <p:nvPr/>
          </p:nvSpPr>
          <p:spPr>
            <a:xfrm>
              <a:off x="3200400" y="2171700"/>
              <a:ext cx="2794000" cy="838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Optimization Problem</a:t>
              </a:r>
            </a:p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57800" y="3822700"/>
              <a:ext cx="2438400" cy="838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Unconstrained Problem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41400" y="3822700"/>
              <a:ext cx="2438400" cy="838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Constrained Problem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260600" y="3086100"/>
              <a:ext cx="4216400" cy="742950"/>
              <a:chOff x="2260600" y="3086100"/>
              <a:chExt cx="4216400" cy="74295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4419600" y="3086100"/>
                <a:ext cx="0" cy="4191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260600" y="3505200"/>
                <a:ext cx="4216400" cy="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286000" y="3505200"/>
                <a:ext cx="0" cy="3175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477000" y="3511550"/>
                <a:ext cx="0" cy="3175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29" name="Group 28"/>
          <p:cNvGrpSpPr/>
          <p:nvPr/>
        </p:nvGrpSpPr>
        <p:grpSpPr>
          <a:xfrm>
            <a:off x="228600" y="3886200"/>
            <a:ext cx="5410200" cy="520700"/>
            <a:chOff x="457200" y="4055765"/>
            <a:chExt cx="5410200" cy="520700"/>
          </a:xfrm>
        </p:grpSpPr>
        <p:sp>
          <p:nvSpPr>
            <p:cNvPr id="30" name="TextBox 29"/>
            <p:cNvSpPr txBox="1"/>
            <p:nvPr/>
          </p:nvSpPr>
          <p:spPr>
            <a:xfrm>
              <a:off x="457200" y="4114800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Equality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505200" y="4343400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556000" y="4055765"/>
                  <a:ext cx="2311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6000" y="4055765"/>
                  <a:ext cx="2311400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228600" y="4343400"/>
            <a:ext cx="6096000" cy="537865"/>
            <a:chOff x="457200" y="4038600"/>
            <a:chExt cx="6096000" cy="537865"/>
          </a:xfrm>
        </p:grpSpPr>
        <p:sp>
          <p:nvSpPr>
            <p:cNvPr id="34" name="TextBox 33"/>
            <p:cNvSpPr txBox="1"/>
            <p:nvPr/>
          </p:nvSpPr>
          <p:spPr>
            <a:xfrm>
              <a:off x="457200" y="4114800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Inequality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3505200" y="4312166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241800" y="4038600"/>
                  <a:ext cx="2311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𝑜𝑟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1800" y="4038600"/>
                  <a:ext cx="231140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52400" y="4876800"/>
            <a:ext cx="5740400" cy="474365"/>
            <a:chOff x="457200" y="4114800"/>
            <a:chExt cx="5740400" cy="474365"/>
          </a:xfrm>
        </p:grpSpPr>
        <p:sp>
          <p:nvSpPr>
            <p:cNvPr id="38" name="TextBox 37"/>
            <p:cNvSpPr txBox="1"/>
            <p:nvPr/>
          </p:nvSpPr>
          <p:spPr>
            <a:xfrm>
              <a:off x="457200" y="4114800"/>
              <a:ext cx="330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Two allowable values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606800" y="4419600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886200" y="4127500"/>
                  <a:ext cx="2311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4127500"/>
                  <a:ext cx="231140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152400" y="2021960"/>
            <a:ext cx="1879600" cy="797440"/>
            <a:chOff x="215900" y="4392650"/>
            <a:chExt cx="1879600" cy="797440"/>
          </a:xfrm>
        </p:grpSpPr>
        <p:sp>
          <p:nvSpPr>
            <p:cNvPr id="42" name="TextBox 41"/>
            <p:cNvSpPr txBox="1"/>
            <p:nvPr/>
          </p:nvSpPr>
          <p:spPr>
            <a:xfrm>
              <a:off x="215900" y="4392650"/>
              <a:ext cx="18796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Most common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1054100" y="4752974"/>
              <a:ext cx="433378" cy="4371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52400" y="5410200"/>
            <a:ext cx="8839200" cy="914399"/>
            <a:chOff x="152400" y="5670371"/>
            <a:chExt cx="8839200" cy="1200329"/>
          </a:xfrm>
        </p:grpSpPr>
        <p:grpSp>
          <p:nvGrpSpPr>
            <p:cNvPr id="28" name="Group 27"/>
            <p:cNvGrpSpPr/>
            <p:nvPr/>
          </p:nvGrpSpPr>
          <p:grpSpPr>
            <a:xfrm>
              <a:off x="152400" y="5670371"/>
              <a:ext cx="8839200" cy="1200329"/>
              <a:chOff x="457200" y="3993971"/>
              <a:chExt cx="6078345" cy="120032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57200" y="4114800"/>
                <a:ext cx="2014933" cy="606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609009" y="3993971"/>
                    <a:ext cx="3926536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𝐴𝑐𝑡𝑢𝑎𝑙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𝑠𝑝𝑒𝑒𝑑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𝐷𝑒𝑠𝑖𝑟𝑒𝑑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𝑠𝑝𝑒𝑒𝑑</m:t>
                          </m:r>
                        </m:oMath>
                      </m:oMathPara>
                    </a14:m>
                    <a:endParaRPr lang="en-US" sz="2400" dirty="0">
                      <a:ea typeface="Cambria Math"/>
                      <a:cs typeface="Times New Roman" panose="02020603050405020304" pitchFamily="18" charset="0"/>
                    </a:endParaRPr>
                  </a:p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         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𝐴𝑐𝑡𝑢𝑎𝑙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𝑠𝑝𝑒𝑒𝑑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𝐷𝑒𝑠𝑖𝑟𝑒𝑑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𝑠𝑝𝑒𝑒𝑑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≤</m:t>
                        </m:r>
                      </m:oMath>
                    </a14:m>
                    <a:r>
                      <a:rPr lang="en-US" sz="2400" dirty="0"/>
                      <a:t>0</a:t>
                    </a:r>
                  </a:p>
                  <a:p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09009" y="3993971"/>
                    <a:ext cx="3926536" cy="120032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60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5" name="Straight Arrow Connector 44"/>
            <p:cNvCxnSpPr/>
            <p:nvPr/>
          </p:nvCxnSpPr>
          <p:spPr>
            <a:xfrm>
              <a:off x="3314700" y="6019800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152400" y="6172198"/>
            <a:ext cx="8035386" cy="533400"/>
            <a:chOff x="152400" y="6172198"/>
            <a:chExt cx="8035386" cy="533400"/>
          </a:xfrm>
        </p:grpSpPr>
        <p:grpSp>
          <p:nvGrpSpPr>
            <p:cNvPr id="47" name="Group 46"/>
            <p:cNvGrpSpPr/>
            <p:nvPr/>
          </p:nvGrpSpPr>
          <p:grpSpPr>
            <a:xfrm>
              <a:off x="152400" y="6172198"/>
              <a:ext cx="8035386" cy="533400"/>
              <a:chOff x="308953" y="3910685"/>
              <a:chExt cx="5517485" cy="805090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08953" y="3910685"/>
                <a:ext cx="213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Parametric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2663470" y="4018959"/>
                    <a:ext cx="3162968" cy="69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∅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100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, 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∅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3470" y="4018959"/>
                    <a:ext cx="3162968" cy="69681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65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9" name="Straight Arrow Connector 58"/>
            <p:cNvCxnSpPr/>
            <p:nvPr/>
          </p:nvCxnSpPr>
          <p:spPr>
            <a:xfrm>
              <a:off x="3302000" y="6474259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399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8C2-B338-4075-952E-3FE0BDB49DAA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problems Types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6381" y="3869281"/>
            <a:ext cx="26289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variables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8280" y="4860429"/>
                <a:ext cx="2807320" cy="132343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Continuous variable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10,20,50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000" dirty="0"/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Discrete variable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0" y="4860429"/>
                <a:ext cx="2807320" cy="132343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26382" y="1219200"/>
            <a:ext cx="8789019" cy="2495550"/>
            <a:chOff x="571935" y="1219200"/>
            <a:chExt cx="7979027" cy="2495550"/>
          </a:xfrm>
        </p:grpSpPr>
        <p:grpSp>
          <p:nvGrpSpPr>
            <p:cNvPr id="12" name="Group 11"/>
            <p:cNvGrpSpPr/>
            <p:nvPr/>
          </p:nvGrpSpPr>
          <p:grpSpPr>
            <a:xfrm>
              <a:off x="571935" y="1219200"/>
              <a:ext cx="7979027" cy="2489200"/>
              <a:chOff x="495735" y="2171700"/>
              <a:chExt cx="7979027" cy="24892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594679" y="2171700"/>
                <a:ext cx="3597227" cy="8382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Optimization Problem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1083" y="3822700"/>
                <a:ext cx="2213679" cy="8382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Smooth/Non-smooth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95735" y="3822700"/>
                <a:ext cx="2237297" cy="8382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Continuous/Discrete</a:t>
                </a: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1600200" y="3086100"/>
                <a:ext cx="5767722" cy="742950"/>
                <a:chOff x="1600200" y="3086100"/>
                <a:chExt cx="5767722" cy="74295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419600" y="3086100"/>
                  <a:ext cx="0" cy="4191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600200" y="3511550"/>
                  <a:ext cx="5767722" cy="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600200" y="3505200"/>
                  <a:ext cx="0" cy="3175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367922" y="3511550"/>
                  <a:ext cx="0" cy="3175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</p:grpSp>
        <p:sp>
          <p:nvSpPr>
            <p:cNvPr id="44" name="Rectangle 43"/>
            <p:cNvSpPr/>
            <p:nvPr/>
          </p:nvSpPr>
          <p:spPr>
            <a:xfrm>
              <a:off x="3501007" y="2876550"/>
              <a:ext cx="1936968" cy="838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Linear/Nonlinear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4495800" y="2540000"/>
              <a:ext cx="0" cy="336550"/>
            </a:xfrm>
            <a:prstGeom prst="lin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3152099" y="3869281"/>
            <a:ext cx="263910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152098" y="4876799"/>
                <a:ext cx="2807320" cy="101566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20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20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0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20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098" y="4876799"/>
                <a:ext cx="2807320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6400800" y="3890462"/>
            <a:ext cx="264795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72200" y="4876800"/>
            <a:ext cx="289560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 differentiable</a:t>
            </a:r>
          </a:p>
        </p:txBody>
      </p:sp>
    </p:spTree>
    <p:extLst>
      <p:ext uri="{BB962C8B-B14F-4D97-AF65-F5344CB8AC3E}">
        <p14:creationId xmlns:p14="http://schemas.microsoft.com/office/powerpoint/2010/main" val="25060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52" grpId="0" animBg="1"/>
      <p:bldP spid="54" grpId="0" animBg="1"/>
      <p:bldP spid="55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8C2-B338-4075-952E-3FE0BDB49DAA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problems Types---Cont.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81624" y="3890462"/>
            <a:ext cx="264795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variables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981977" y="4724400"/>
                <a:ext cx="3476223" cy="182370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00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𝐷𝐻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sz="2000" b="0" dirty="0">
                  <a:latin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𝑡</m:t>
                    </m:r>
                    <m:r>
                      <a:rPr lang="en-US" sz="2000" b="0" i="1" smtClean="0">
                        <a:latin typeface="Cambria Math"/>
                      </a:rPr>
                      <m:t>)≤</m:t>
                    </m:r>
                    <m:r>
                      <a:rPr lang="en-US" sz="2000" b="0" i="1" smtClean="0">
                        <a:latin typeface="Cambria Math"/>
                      </a:rPr>
                      <m:t>10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977" y="4724400"/>
                <a:ext cx="3476223" cy="18237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371599" y="1219200"/>
            <a:ext cx="6553200" cy="2495550"/>
            <a:chOff x="1371599" y="1219200"/>
            <a:chExt cx="6553200" cy="2495550"/>
          </a:xfrm>
        </p:grpSpPr>
        <p:grpSp>
          <p:nvGrpSpPr>
            <p:cNvPr id="12" name="Group 11"/>
            <p:cNvGrpSpPr/>
            <p:nvPr/>
          </p:nvGrpSpPr>
          <p:grpSpPr>
            <a:xfrm>
              <a:off x="2590798" y="1219200"/>
              <a:ext cx="5334001" cy="2489200"/>
              <a:chOff x="2733033" y="2171700"/>
              <a:chExt cx="4842423" cy="24892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733033" y="2171700"/>
                <a:ext cx="3389696" cy="8382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Optimization Problem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361777" y="3822700"/>
                <a:ext cx="2213679" cy="8382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Static/Dynamic</a:t>
                </a: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2741627" y="3086100"/>
                <a:ext cx="3726989" cy="749300"/>
                <a:chOff x="2741627" y="3086100"/>
                <a:chExt cx="3726989" cy="7493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419600" y="3086100"/>
                  <a:ext cx="0" cy="4191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2741627" y="3498850"/>
                  <a:ext cx="3718392" cy="1905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741627" y="3517900"/>
                  <a:ext cx="0" cy="3175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468616" y="3511550"/>
                  <a:ext cx="0" cy="3175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</p:grpSp>
        <p:sp>
          <p:nvSpPr>
            <p:cNvPr id="22" name="Rectangle 21"/>
            <p:cNvSpPr/>
            <p:nvPr/>
          </p:nvSpPr>
          <p:spPr>
            <a:xfrm>
              <a:off x="1371599" y="2876550"/>
              <a:ext cx="2438401" cy="838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35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8C2-B338-4075-952E-3FE0BDB49DAA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Design Optimization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" y="1295400"/>
                <a:ext cx="8991600" cy="3574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a vector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of design variables to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minimize a cost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800" i="1">
                          <a:latin typeface="Cambria Math"/>
                          <a:cs typeface="Times New Roman" panose="02020603050405020304" pitchFamily="18" charset="0"/>
                        </a:rPr>
                        <m:t>;  </m:t>
                      </m:r>
                      <m:r>
                        <a:rPr lang="en-US" sz="2800" i="1"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28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subject to: 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equality constraints: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;  </m:t>
                      </m:r>
                      <m:r>
                        <a:rPr lang="en-US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inequality constraints: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800" i="1">
                          <a:latin typeface="Cambria Math"/>
                          <a:cs typeface="Times New Roman" panose="02020603050405020304" pitchFamily="18" charset="0"/>
                        </a:rPr>
                        <m:t>;  </m:t>
                      </m:r>
                      <m:r>
                        <a:rPr lang="en-US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28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𝑝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95400"/>
                <a:ext cx="8991600" cy="3574120"/>
              </a:xfrm>
              <a:prstGeom prst="rect">
                <a:avLst/>
              </a:prstGeom>
              <a:blipFill rotWithShape="1">
                <a:blip r:embed="rId2"/>
                <a:stretch>
                  <a:fillRect l="-1424" t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06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1"/>
            <a:ext cx="8686800" cy="3276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Optimization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Optimization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Optimization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Optimum Design Problem Formulation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8C2-B338-4075-952E-3FE0BDB49DA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0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8C2-B338-4075-952E-3FE0BDB49DAA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Observations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31800" y="3581400"/>
            <a:ext cx="3530600" cy="2274332"/>
            <a:chOff x="457200" y="1201554"/>
            <a:chExt cx="3530600" cy="2274332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838200" y="3048000"/>
              <a:ext cx="2895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990600" y="1201554"/>
              <a:ext cx="0" cy="19988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38200" y="1447800"/>
              <a:ext cx="1828800" cy="1752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530600" y="3106554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0600" y="3106554"/>
                  <a:ext cx="457200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82600" y="1239654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00" y="1239654"/>
                  <a:ext cx="45720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57200" y="30480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048000"/>
                  <a:ext cx="45720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514600" y="142432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600" y="1424320"/>
                  <a:ext cx="4572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156200" y="3600596"/>
            <a:ext cx="3657600" cy="2280310"/>
            <a:chOff x="457200" y="1201554"/>
            <a:chExt cx="3657600" cy="2280310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838200" y="3048000"/>
              <a:ext cx="2895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990600" y="1201554"/>
              <a:ext cx="0" cy="19988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38200" y="1447800"/>
              <a:ext cx="1828800" cy="1752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657600" y="3112532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3112532"/>
                  <a:ext cx="4572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2600" y="1239654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00" y="1239654"/>
                  <a:ext cx="45720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57200" y="30480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048000"/>
                  <a:ext cx="45720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149600" y="1201554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9600" y="1201554"/>
                  <a:ext cx="45720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1905000" y="4343400"/>
            <a:ext cx="3048000" cy="923330"/>
            <a:chOff x="1981200" y="2734270"/>
            <a:chExt cx="3048000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667000" y="2734270"/>
                  <a:ext cx="2362200" cy="92333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Feasible region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  <a:p>
                  <a:pPr algn="ctr"/>
                  <a:r>
                    <a:rPr lang="en-US" dirty="0"/>
                    <a:t>(Equality Constraint)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0" y="2734270"/>
                  <a:ext cx="2362200" cy="92333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>
            <a:xfrm flipH="1" flipV="1">
              <a:off x="1981200" y="2895600"/>
              <a:ext cx="6604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152900" y="2514600"/>
            <a:ext cx="2781300" cy="1516459"/>
            <a:chOff x="3848100" y="1074341"/>
            <a:chExt cx="2781300" cy="1516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848100" y="1074341"/>
                  <a:ext cx="2362200" cy="92333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Feasible region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  <a:p>
                  <a:pPr algn="ctr"/>
                  <a:r>
                    <a:rPr lang="en-US" dirty="0"/>
                    <a:t>(Inequality Constraint)</a:t>
                  </a: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8100" y="1074341"/>
                  <a:ext cx="2362200" cy="92333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/>
            <p:nvPr/>
          </p:nvCxnSpPr>
          <p:spPr>
            <a:xfrm>
              <a:off x="6034251" y="2048614"/>
              <a:ext cx="595149" cy="5421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0" y="1066800"/>
            <a:ext cx="906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Feasible design (acceptable): design meets all requirements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Infeasible design (unacceptable):design does not meet all requirements </a:t>
            </a:r>
          </a:p>
        </p:txBody>
      </p:sp>
    </p:spTree>
    <p:extLst>
      <p:ext uri="{BB962C8B-B14F-4D97-AF65-F5344CB8AC3E}">
        <p14:creationId xmlns:p14="http://schemas.microsoft.com/office/powerpoint/2010/main" val="21344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8C2-B338-4075-952E-3FE0BDB49DAA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Observations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3441700" y="1428750"/>
            <a:ext cx="1206500" cy="114300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65675" y="1219200"/>
            <a:ext cx="407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Shrink feasible region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" y="1167140"/>
            <a:ext cx="341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Constraints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97050" y="1676400"/>
            <a:ext cx="628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number of possible designs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381000" y="1905000"/>
            <a:ext cx="1206500" cy="114300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400" y="2438400"/>
                <a:ext cx="9118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collection of design points satisfy all constraints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" y="2438400"/>
                <a:ext cx="91186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136" t="-11628" r="-107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81000" y="3276600"/>
                <a:ext cx="8153400" cy="56400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={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;  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76600"/>
                <a:ext cx="8153400" cy="5640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80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/>
      <p:bldP spid="5" grpId="0"/>
      <p:bldP spid="41" grpId="0"/>
      <p:bldP spid="44" grpId="0" animBg="1"/>
      <p:bldP spid="8" grpId="0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8C2-B338-4075-952E-3FE0BDB49DAA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Observations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" y="1143000"/>
                <a:ext cx="9067800" cy="2712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/>
                  <a:t>Functions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dirty="0"/>
                  <a:t> must depend, explicitly or implicitly, on some of design variables. </a:t>
                </a:r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/>
                  <a:t>Functions do not depend on any variable have can be safely ignored</a:t>
                </a:r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equality constraints </a:t>
                </a:r>
                <a:r>
                  <a:rPr lang="en-US" sz="2800" dirty="0"/>
                  <a:t>must be less than, or at most equal to number of design variables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143000"/>
                <a:ext cx="9067800" cy="2712346"/>
              </a:xfrm>
              <a:prstGeom prst="rect">
                <a:avLst/>
              </a:prstGeom>
              <a:blipFill rotWithShape="1">
                <a:blip r:embed="rId2"/>
                <a:stretch>
                  <a:fillRect l="-1210" t="-2252" r="-2219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47800" y="3962400"/>
                <a:ext cx="5791200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962400"/>
                <a:ext cx="57912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47800" y="4572000"/>
                <a:ext cx="5791200" cy="95410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(inconsistent-no solution)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572000"/>
                <a:ext cx="5791200" cy="9541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47800" y="5638800"/>
                <a:ext cx="5791200" cy="95410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optimization problem is necessary)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638800"/>
                <a:ext cx="5791200" cy="9541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3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8C2-B338-4075-952E-3FE0BDB49DAA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Observations---Cont.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2954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restriction on number of inequality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35100" y="1828800"/>
                <a:ext cx="5791200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𝑜𝑟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100" y="1828800"/>
                <a:ext cx="57912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2514600"/>
                <a:ext cx="9067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 design model treats only minimization problems, let</a:t>
                </a:r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maximization function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14600"/>
                <a:ext cx="90678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142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35100" y="3429000"/>
                <a:ext cx="5791200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100" y="3429000"/>
                <a:ext cx="57912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4" y="4210050"/>
            <a:ext cx="3764296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210050"/>
            <a:ext cx="3837761" cy="249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241361" y="5867400"/>
                <a:ext cx="914400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361" y="5867400"/>
                <a:ext cx="91440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38400" y="5747266"/>
                <a:ext cx="86396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1" i="1">
                          <a:latin typeface="Cambria Math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747266"/>
                <a:ext cx="863963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88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8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8C2-B338-4075-952E-3FE0BDB49DAA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Observations---Cont.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" y="1295400"/>
                <a:ext cx="9067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 design optimization model treats only “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type” inequality constraints, let</a:t>
                </a:r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8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inequality constraint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95400"/>
                <a:ext cx="9067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210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2900" y="2514599"/>
                <a:ext cx="5791200" cy="95410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8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900" y="2514599"/>
                <a:ext cx="57912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800" y="3733800"/>
                <a:ext cx="901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inequality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design point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" y="3733800"/>
                <a:ext cx="90170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149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38200" y="4391680"/>
            <a:ext cx="6985000" cy="523220"/>
            <a:chOff x="838200" y="4391680"/>
            <a:chExt cx="698500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38200" y="4391680"/>
                  <a:ext cx="2209800" cy="52322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391680"/>
                  <a:ext cx="2209800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ight Arrow 8"/>
            <p:cNvSpPr/>
            <p:nvPr/>
          </p:nvSpPr>
          <p:spPr>
            <a:xfrm>
              <a:off x="3302000" y="4596140"/>
              <a:ext cx="1206500" cy="114300"/>
            </a:xfrm>
            <a:prstGeom prst="rightArrow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75200" y="4419600"/>
              <a:ext cx="3048000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Active Constraint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8200" y="5181600"/>
            <a:ext cx="6985000" cy="523220"/>
            <a:chOff x="838200" y="4391680"/>
            <a:chExt cx="698500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38200" y="4391680"/>
                  <a:ext cx="2209800" cy="52322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391680"/>
                  <a:ext cx="2209800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ight Arrow 14"/>
            <p:cNvSpPr/>
            <p:nvPr/>
          </p:nvSpPr>
          <p:spPr>
            <a:xfrm>
              <a:off x="3302000" y="4596140"/>
              <a:ext cx="1206500" cy="114300"/>
            </a:xfrm>
            <a:prstGeom prst="rightArrow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75200" y="4419600"/>
              <a:ext cx="3048000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Inactive Constraint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8200" y="5943600"/>
            <a:ext cx="6985000" cy="523220"/>
            <a:chOff x="838200" y="4391680"/>
            <a:chExt cx="698500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838200" y="4391680"/>
                  <a:ext cx="2209800" cy="52322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391680"/>
                  <a:ext cx="2209800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ight Arrow 18"/>
            <p:cNvSpPr/>
            <p:nvPr/>
          </p:nvSpPr>
          <p:spPr>
            <a:xfrm>
              <a:off x="3302000" y="4596140"/>
              <a:ext cx="1206500" cy="114300"/>
            </a:xfrm>
            <a:prstGeom prst="rightArrow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75200" y="4419600"/>
              <a:ext cx="3048000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Violated Constraint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593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8C2-B338-4075-952E-3FE0BDB49DAA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Observations---Cont.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1524000"/>
                <a:ext cx="9017000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equality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design point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0"/>
                <a:ext cx="9017000" cy="557910"/>
              </a:xfrm>
              <a:prstGeom prst="rect">
                <a:avLst/>
              </a:prstGeom>
              <a:blipFill rotWithShape="1">
                <a:blip r:embed="rId2"/>
                <a:stretch>
                  <a:fillRect l="-1149" t="-10870" b="-2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38200" y="2407537"/>
            <a:ext cx="6985000" cy="557910"/>
            <a:chOff x="838200" y="4391680"/>
            <a:chExt cx="6985000" cy="557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38200" y="4391680"/>
                  <a:ext cx="2209800" cy="55791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391680"/>
                  <a:ext cx="2209800" cy="5579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ight Arrow 8"/>
            <p:cNvSpPr/>
            <p:nvPr/>
          </p:nvSpPr>
          <p:spPr>
            <a:xfrm>
              <a:off x="3302000" y="4596140"/>
              <a:ext cx="1206500" cy="114300"/>
            </a:xfrm>
            <a:prstGeom prst="rightArrow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75200" y="4419600"/>
              <a:ext cx="3048000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Active Constraint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63600" y="3336740"/>
            <a:ext cx="6985000" cy="557910"/>
            <a:chOff x="838200" y="4391680"/>
            <a:chExt cx="6985000" cy="557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838200" y="4391680"/>
                  <a:ext cx="2209800" cy="55791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391680"/>
                  <a:ext cx="2209800" cy="5579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ight Arrow 18"/>
            <p:cNvSpPr/>
            <p:nvPr/>
          </p:nvSpPr>
          <p:spPr>
            <a:xfrm>
              <a:off x="3302000" y="4596140"/>
              <a:ext cx="1206500" cy="114300"/>
            </a:xfrm>
            <a:prstGeom prst="rightArrow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75200" y="4419600"/>
              <a:ext cx="3048000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Violated Constraint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80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1600200"/>
            <a:ext cx="8229600" cy="381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10307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Optimization?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2667000"/>
            <a:ext cx="8229600" cy="27432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Pythagoras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(569 BC to 475 BC) defined optimum over numbers, geometrical shapes, physics, astronomy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Bellman (1957)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introduced optimality principle for dynamic programing problem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Russell C. Eberhart and James Kennedy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(1995) Particle Swarm Optimization (PSO)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8C2-B338-4075-952E-3FE0BDB49DAA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89956" y="5334000"/>
            <a:ext cx="8701644" cy="1447800"/>
          </a:xfrm>
        </p:spPr>
        <p:txBody>
          <a:bodyPr/>
          <a:lstStyle/>
          <a:p>
            <a:pPr algn="l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Pythagoras of Samos (569 BC to 475 BC):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Greek philosopher and mathematician </a:t>
            </a:r>
          </a:p>
          <a:p>
            <a:pPr algn="l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Ernest Bellman (1920 –1984): 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American mathematician</a:t>
            </a:r>
          </a:p>
          <a:p>
            <a:pPr algn="l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Russell C. Eberhart: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American electrical engineer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Kennedy :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American social psychologist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1219201"/>
            <a:ext cx="8610600" cy="1600199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Optimization=Best Design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branch of mathematics encompasses minimization and/or maximization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14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Optimization?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19201"/>
                <a:ext cx="8915400" cy="1676399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Mathematically:</a:t>
                </a:r>
                <a:r>
                  <a:rPr lang="en-US" i="1" dirty="0"/>
                  <a:t> 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Given: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𝑒𝑟𝑒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𝑎𝑛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𝑒𝑙𝑒𝑚𝑒𝑛𝑡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800" b="0" i="1" dirty="0">
                  <a:solidFill>
                    <a:srgbClr val="C0000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  <a:ea typeface="Cambria Math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𝑜</m:t>
                        </m:r>
                      </m:sub>
                    </m:sSub>
                    <m:r>
                      <m:rPr>
                        <m:nor/>
                      </m:rPr>
                      <a:rPr lang="en-US" sz="280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8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𝑜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)≤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∀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"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minmization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"</m:t>
                    </m:r>
                  </m:oMath>
                </a14:m>
                <a:r>
                  <a:rPr lang="en-US" sz="2800" b="0" dirty="0">
                    <a:solidFill>
                      <a:srgbClr val="C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𝑜𝑟</m:t>
                    </m:r>
                  </m:oMath>
                </a14:m>
                <a:endParaRPr lang="en-US" sz="2800" b="0" i="1" dirty="0">
                  <a:solidFill>
                    <a:srgbClr val="C0000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800" b="0" dirty="0">
                    <a:solidFill>
                      <a:srgbClr val="C00000"/>
                    </a:solidFill>
                    <a:ea typeface="Cambria Math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𝑜</m:t>
                        </m:r>
                      </m:sub>
                    </m:sSub>
                    <m:r>
                      <a:rPr lang="en-US" sz="2800" b="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∀ 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"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𝑚𝑎𝑥𝑚𝑖𝑧𝑎𝑡𝑖𝑜𝑛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"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19201"/>
                <a:ext cx="8915400" cy="1676399"/>
              </a:xfrm>
              <a:blipFill>
                <a:blip r:embed="rId2"/>
                <a:stretch>
                  <a:fillRect l="-684" t="-10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8C2-B338-4075-952E-3FE0BDB49DAA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Image result for convex grap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3007793"/>
            <a:ext cx="4858912" cy="201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8" name="Group 1027"/>
          <p:cNvGrpSpPr/>
          <p:nvPr/>
        </p:nvGrpSpPr>
        <p:grpSpPr>
          <a:xfrm>
            <a:off x="1524000" y="3276600"/>
            <a:ext cx="4464090" cy="1937784"/>
            <a:chOff x="1524000" y="4692134"/>
            <a:chExt cx="4464090" cy="193778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241510" y="5835134"/>
              <a:ext cx="103509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00400" y="5867400"/>
              <a:ext cx="0" cy="3048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2959020" y="6244710"/>
                  <a:ext cx="39378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9020" y="6244710"/>
                  <a:ext cx="39378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524000" y="5650468"/>
                  <a:ext cx="60960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1" dirty="0">
                            <a:solidFill>
                              <a:srgbClr val="C00000"/>
                            </a:solidFill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b="1" i="1" dirty="0">
                            <a:solidFill>
                              <a:srgbClr val="C000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𝒐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5650468"/>
                  <a:ext cx="6096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1000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>
            <a:xfrm>
              <a:off x="4953000" y="4876800"/>
              <a:ext cx="9144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91200" y="4876800"/>
              <a:ext cx="0" cy="12954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5594310" y="6260586"/>
                  <a:ext cx="39378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4310" y="6260586"/>
                  <a:ext cx="39378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91000" y="4692134"/>
                  <a:ext cx="60960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1" dirty="0">
                            <a:solidFill>
                              <a:srgbClr val="C00000"/>
                            </a:solidFill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b="1" i="1" dirty="0">
                            <a:solidFill>
                              <a:srgbClr val="C000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𝒐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4692134"/>
                  <a:ext cx="60960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000" r="-11000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63500" y="4604266"/>
            <a:ext cx="2695555" cy="979450"/>
            <a:chOff x="76200" y="4266682"/>
            <a:chExt cx="2695555" cy="979450"/>
          </a:xfrm>
        </p:grpSpPr>
        <p:sp>
          <p:nvSpPr>
            <p:cNvPr id="21" name="TextBox 20"/>
            <p:cNvSpPr txBox="1"/>
            <p:nvPr/>
          </p:nvSpPr>
          <p:spPr>
            <a:xfrm>
              <a:off x="76200" y="4876800"/>
              <a:ext cx="14478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minimization</a:t>
              </a:r>
            </a:p>
          </p:txBody>
        </p:sp>
        <p:cxnSp>
          <p:nvCxnSpPr>
            <p:cNvPr id="25" name="Straight Arrow Connector 24"/>
            <p:cNvCxnSpPr>
              <a:stCxn id="21" idx="3"/>
            </p:cNvCxnSpPr>
            <p:nvPr/>
          </p:nvCxnSpPr>
          <p:spPr>
            <a:xfrm flipV="1">
              <a:off x="1524000" y="4266682"/>
              <a:ext cx="1247755" cy="7947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248400" y="2895600"/>
            <a:ext cx="2667000" cy="553998"/>
            <a:chOff x="-844550" y="4930338"/>
            <a:chExt cx="2667000" cy="553998"/>
          </a:xfrm>
        </p:grpSpPr>
        <p:sp>
          <p:nvSpPr>
            <p:cNvPr id="29" name="TextBox 28"/>
            <p:cNvSpPr txBox="1"/>
            <p:nvPr/>
          </p:nvSpPr>
          <p:spPr>
            <a:xfrm>
              <a:off x="374650" y="4930338"/>
              <a:ext cx="14478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maximization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-844550" y="5115004"/>
              <a:ext cx="1206500" cy="3693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3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8C2-B338-4075-952E-3FE0BDB49DAA}" type="slidenum">
              <a:rPr lang="en-US" smtClean="0"/>
              <a:t>5</a:t>
            </a:fld>
            <a:endParaRPr lang="en-US" dirty="0"/>
          </a:p>
        </p:txBody>
      </p:sp>
      <p:pic>
        <p:nvPicPr>
          <p:cNvPr id="4098" name="Picture 2" descr="C:\Users\Lamiaa\AppData\Local\Microsoft\Windows\INetCache\IE\MGKU4XAC\4384913244_3c87a7e2d3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86536"/>
            <a:ext cx="1639063" cy="178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miaa\AppData\Local\Microsoft\Windows\INetCache\IE\Q5A9OC33\300px-Na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14" y="1295401"/>
            <a:ext cx="137871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1295400"/>
            <a:ext cx="2971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Engineer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295400"/>
            <a:ext cx="2971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 Engineer</a:t>
            </a:r>
          </a:p>
        </p:txBody>
      </p:sp>
      <p:pic>
        <p:nvPicPr>
          <p:cNvPr id="4102" name="Picture 6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1689100" cy="168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Lamiaa\AppData\Local\Microsoft\Windows\INetCache\IE\MGKU4XAC\Drummoyne_Iron_Cove_Bridg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981200"/>
            <a:ext cx="2235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4800" y="3962400"/>
            <a:ext cx="2971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Engineer</a:t>
            </a:r>
          </a:p>
        </p:txBody>
      </p:sp>
      <p:pic>
        <p:nvPicPr>
          <p:cNvPr id="4110" name="Picture 14" descr="C:\Users\Lamiaa\AppData\Local\Microsoft\Windows\INetCache\IE\12HWCE1R\Colonne_distillazione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4787051"/>
            <a:ext cx="1268981" cy="167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Lamiaa\AppData\Local\Microsoft\Windows\INetCache\IE\NWU1T3UI\945px-IndustrialSymbiosisWasteHeatExchange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1869603" cy="202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267200" y="4038600"/>
            <a:ext cx="2971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Engineer</a:t>
            </a:r>
          </a:p>
        </p:txBody>
      </p:sp>
      <p:pic>
        <p:nvPicPr>
          <p:cNvPr id="4113" name="Picture 17" descr="C:\Users\Lamiaa\AppData\Local\Microsoft\Windows\INetCache\IE\MGKU4XAC\1280px-Integrated_circuits_(3)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09588"/>
            <a:ext cx="1690775" cy="113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C:\Users\Lamiaa\AppData\Local\Microsoft\Windows\INetCache\IE\MGKU4XAC\PowerBook_redjar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91610"/>
            <a:ext cx="1897691" cy="135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228600" y="12700"/>
            <a:ext cx="8686800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Optimization?</a:t>
            </a:r>
          </a:p>
        </p:txBody>
      </p:sp>
    </p:spTree>
    <p:extLst>
      <p:ext uri="{BB962C8B-B14F-4D97-AF65-F5344CB8AC3E}">
        <p14:creationId xmlns:p14="http://schemas.microsoft.com/office/powerpoint/2010/main" val="23003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20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Optimization?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8C2-B338-4075-952E-3FE0BDB49DAA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143000"/>
            <a:ext cx="47244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marketplace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2133600"/>
            <a:ext cx="7848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the smallest heat exchanger that accomplishes the desired heat transfer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33600" y="2971800"/>
            <a:ext cx="67818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the lowest-cost bridge for the site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91000" y="1619310"/>
            <a:ext cx="47244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Maximize the load a robot can lift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206500" y="3468469"/>
            <a:ext cx="6654800" cy="2489200"/>
            <a:chOff x="1041400" y="2171700"/>
            <a:chExt cx="6654800" cy="2489200"/>
          </a:xfrm>
        </p:grpSpPr>
        <p:sp>
          <p:nvSpPr>
            <p:cNvPr id="33" name="Rectangle 32"/>
            <p:cNvSpPr/>
            <p:nvPr/>
          </p:nvSpPr>
          <p:spPr>
            <a:xfrm>
              <a:off x="3200400" y="2171700"/>
              <a:ext cx="2438400" cy="838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Optimization</a:t>
              </a:r>
            </a:p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257800" y="3822700"/>
              <a:ext cx="2438400" cy="838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Maximization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41400" y="3822700"/>
              <a:ext cx="2438400" cy="838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Minimization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260600" y="3086100"/>
              <a:ext cx="4216400" cy="742950"/>
              <a:chOff x="2260600" y="3086100"/>
              <a:chExt cx="4216400" cy="74295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4419600" y="3086100"/>
                <a:ext cx="0" cy="4191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260600" y="3505200"/>
                <a:ext cx="4216400" cy="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286000" y="3505200"/>
                <a:ext cx="0" cy="3175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477000" y="3511550"/>
                <a:ext cx="0" cy="3175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</p:grpSp>
      <p:sp>
        <p:nvSpPr>
          <p:cNvPr id="42" name="TextBox 41"/>
          <p:cNvSpPr txBox="1"/>
          <p:nvPr/>
        </p:nvSpPr>
        <p:spPr>
          <a:xfrm>
            <a:off x="3822700" y="4967069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Strength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Reliability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Longevity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Efficiency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Utilization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25400" y="5257800"/>
            <a:ext cx="119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Cost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366071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7" grpId="0" animBg="1"/>
      <p:bldP spid="31" grpId="0" animBg="1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8C2-B338-4075-952E-3FE0BDB49DAA}" type="slidenum">
              <a:rPr lang="en-US" smtClean="0"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57375"/>
            <a:ext cx="8871577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667000" y="4648200"/>
            <a:ext cx="33528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Evolution Model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28600" y="76200"/>
            <a:ext cx="8686800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Optimization?</a:t>
            </a:r>
          </a:p>
        </p:txBody>
      </p:sp>
    </p:spTree>
    <p:extLst>
      <p:ext uri="{BB962C8B-B14F-4D97-AF65-F5344CB8AC3E}">
        <p14:creationId xmlns:p14="http://schemas.microsoft.com/office/powerpoint/2010/main" val="2797633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8C2-B338-4075-952E-3FE0BDB49DAA}" type="slidenum">
              <a:rPr lang="en-US" smtClean="0"/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30942"/>
            <a:ext cx="6781800" cy="504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6260068"/>
            <a:ext cx="33528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Conventional Design Method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6248400"/>
            <a:ext cx="33528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Optimum Design Method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76200"/>
            <a:ext cx="8686800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Optimization?</a:t>
            </a:r>
          </a:p>
        </p:txBody>
      </p:sp>
    </p:spTree>
    <p:extLst>
      <p:ext uri="{BB962C8B-B14F-4D97-AF65-F5344CB8AC3E}">
        <p14:creationId xmlns:p14="http://schemas.microsoft.com/office/powerpoint/2010/main" val="4020142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8C2-B338-4075-952E-3FE0BDB49DAA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715869"/>
            <a:ext cx="6172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Optimum Design Steps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0500" y="2448580"/>
            <a:ext cx="6172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Step1: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Project/Problem Description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3068360"/>
            <a:ext cx="6172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Step2: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&amp; Information Collection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3667780"/>
            <a:ext cx="6172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Step3: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Design Variables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4277380"/>
            <a:ext cx="6172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Step4: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Criteria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4886980"/>
            <a:ext cx="6172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Step5: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Formulation of Constraints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" y="76200"/>
            <a:ext cx="8686800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optimization theory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Optimization?</a:t>
            </a:r>
          </a:p>
        </p:txBody>
      </p:sp>
    </p:spTree>
    <p:extLst>
      <p:ext uri="{BB962C8B-B14F-4D97-AF65-F5344CB8AC3E}">
        <p14:creationId xmlns:p14="http://schemas.microsoft.com/office/powerpoint/2010/main" val="288323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2450</TotalTime>
  <Words>807</Words>
  <Application>Microsoft Office PowerPoint</Application>
  <PresentationFormat>On-screen Show (4:3)</PresentationFormat>
  <Paragraphs>262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Algerian</vt:lpstr>
      <vt:lpstr>Arial</vt:lpstr>
      <vt:lpstr>Calibri</vt:lpstr>
      <vt:lpstr>Cambria Math</vt:lpstr>
      <vt:lpstr>Franklin Gothic Book</vt:lpstr>
      <vt:lpstr>Franklin Gothic Medium</vt:lpstr>
      <vt:lpstr>Times New Roman</vt:lpstr>
      <vt:lpstr>Wingdings</vt:lpstr>
      <vt:lpstr>Wingdings 2</vt:lpstr>
      <vt:lpstr>Trek</vt:lpstr>
      <vt:lpstr>PowerPoint Presentation</vt:lpstr>
      <vt:lpstr>Introduction to optimization theory Outlines</vt:lpstr>
      <vt:lpstr>Introduction to optimization theory What Is Optimization?</vt:lpstr>
      <vt:lpstr>Introduction to optimization theory What Is Optimization?</vt:lpstr>
      <vt:lpstr>PowerPoint Presentation</vt:lpstr>
      <vt:lpstr>Introduction to optimization theory Why Is Optimization?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optimization theory Engineering Models in Optimization</vt:lpstr>
      <vt:lpstr>Introduction to optimization theory Engineering Models in Optimization---Cont.</vt:lpstr>
      <vt:lpstr>Introduction to optimization theory Constrained/Unconstrained Problems</vt:lpstr>
      <vt:lpstr>Introduction to optimization theory Optimization problems Types</vt:lpstr>
      <vt:lpstr>Introduction to optimization theory Optimization problems Types---Cont.</vt:lpstr>
      <vt:lpstr>Introduction to optimization theory Standard Design Optimization Model </vt:lpstr>
      <vt:lpstr>Introduction to optimization theory Important Observations</vt:lpstr>
      <vt:lpstr>Introduction to optimization theory Important Observations</vt:lpstr>
      <vt:lpstr>Introduction to optimization theory Important Observations</vt:lpstr>
      <vt:lpstr>Introduction to optimization theory Important Observations---Cont.</vt:lpstr>
      <vt:lpstr>Introduction to optimization theory Important Observations---Cont.</vt:lpstr>
      <vt:lpstr>Introduction to optimization theory Important Observations---Cont.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 (CS4800)</dc:title>
  <dc:creator>Lamiaa</dc:creator>
  <cp:lastModifiedBy>د. لمياء محمد محمد محمد الشناوى</cp:lastModifiedBy>
  <cp:revision>197</cp:revision>
  <dcterms:created xsi:type="dcterms:W3CDTF">2015-10-10T17:13:12Z</dcterms:created>
  <dcterms:modified xsi:type="dcterms:W3CDTF">2019-02-19T12:22:11Z</dcterms:modified>
</cp:coreProperties>
</file>