
<file path=[Content_Types].xml><?xml version="1.0" encoding="utf-8"?>
<Types xmlns="http://schemas.openxmlformats.org/package/2006/content-types">
  <!--cleaned_by_fortinet-->
  <Override PartName="/ppt/media/fortinet_alert_1.png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sldIdLst>
    <p:sldId id="274" r:id="rId2"/>
    <p:sldId id="277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2" r:id="rId11"/>
    <p:sldId id="351" r:id="rId12"/>
    <p:sldId id="33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30" autoAdjust="0"/>
    <p:restoredTop sz="94660"/>
  </p:normalViewPr>
  <p:slideViewPr>
    <p:cSldViewPr>
      <p:cViewPr varScale="1">
        <p:scale>
          <a:sx n="85" d="100"/>
          <a:sy n="85" d="100"/>
        </p:scale>
        <p:origin x="9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E944F-091B-4AE3-BB66-635DDD4C7F0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F7785-A2E8-4448-BC26-B0E7A1D74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F7785-A2E8-4448-BC26-B0E7A1D74B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5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<Relationship Target="../media/fortinet_alert_1.png" Type="http://schemas.openxmlformats.org/officeDocument/2006/relationships/image" Id="rId_fortinet_1"/>

	<Relationship Id="rId3" Type="http://schemas.openxmlformats.org/officeDocument/2006/relationships/hyperlink" Target="http://?" TargetMode="External"/>
	<Relationship Id="rId2" Type="http://schemas.openxmlformats.org/officeDocument/2006/relationships/notesSlide" Target="../notesSlides/notesSlide1.xml"/>
	<Relationship Id="rId1" Type="http://schemas.openxmlformats.org/officeDocument/2006/relationships/slideLayout" Target="../slideLayouts/slideLayout2.xml"/>
	<Relationship Id="rId5" Type="http://schemas.openxmlformats.org/officeDocument/2006/relationships/hyperlink" Target="http://?" TargetMode="External"/>
	<Relationship Id="rId4" Type="http://schemas.openxmlformats.org/officeDocument/2006/relationships/hyperlink" Target="http://?" TargetMode="External"/>
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877" y="3133306"/>
            <a:ext cx="8799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2- Introduction to Optimization Theory---Cont.</a:t>
            </a:r>
          </a:p>
          <a:p>
            <a:pPr algn="ctr"/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Ref. 1: Chapters 1&amp;2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876" y="1371600"/>
            <a:ext cx="8799723" cy="1981200"/>
          </a:xfrm>
          <a:prstGeom prst="rect">
            <a:avLst/>
          </a:prstGeom>
        </p:spPr>
        <p:txBody>
          <a:bodyPr vert="horz" anchor="b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>
                <a:latin typeface="Algerian" panose="04020705040A02060702" pitchFamily="82" charset="0"/>
                <a:cs typeface="Times New Roman" panose="02020603050405020304" pitchFamily="18" charset="0"/>
              </a:rPr>
              <a:t>Elective 2</a:t>
            </a:r>
          </a:p>
          <a:p>
            <a:pPr algn="ctr"/>
            <a:r>
              <a:rPr lang="en-US" dirty="0">
                <a:latin typeface="Algerian" panose="04020705040A02060702" pitchFamily="82" charset="0"/>
                <a:cs typeface="Times New Roman" panose="02020603050405020304" pitchFamily="18" charset="0"/>
              </a:rPr>
              <a:t>Optimal Control  Systems</a:t>
            </a:r>
          </a:p>
          <a:p>
            <a:pPr algn="ctr"/>
            <a:r>
              <a:rPr lang="en-US" dirty="0">
                <a:latin typeface="Algerian" panose="04020705040A02060702" pitchFamily="82" charset="0"/>
                <a:cs typeface="Times New Roman" panose="02020603050405020304" pitchFamily="18" charset="0"/>
              </a:rPr>
              <a:t>(ACE 326)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155" y="5048901"/>
            <a:ext cx="769620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Dr. Lamiaa M. Elshenawy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lamiaa.elshenawy@el-eng.menofia.edu.eg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lamiaa.elshenawy@gmail.com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Website: </a:t>
            </a:r>
            <a:r>
              <a:rPr lang="en-US" dirty="0">
							</a:rPr>
              <a:t>http://mu.menofia.edu.eg/lmyaa_alshnawy/StaffDetails/1/ar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EG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name="Picture 6" id="7" descr="cover_page_for_ppt.png"/>
          <p:cNvPicPr>
            <a:picLocks noChangeAspect="1"/>
          </p:cNvPicPr>
          <p:nvPr/>
        </p:nvPicPr>
        <p:blipFill>
          <a:blip cstate="print" r:embed="rId_fortinet_1"/>
          <a:stretch>
            <a:fillRect/>
          </a:stretch>
        </p:blipFill>
        <p:spPr>
          <a:xfrm>
            <a:off y="1294784" x="1713344"/>
            <a:ext cy="1524616" cx="571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11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10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76200"/>
            <a:ext cx="86868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design application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5900" y="13716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Step5: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 of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22400" y="2133600"/>
                <a:ext cx="6299200" cy="230832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200</m:t>
                    </m:r>
                  </m:oMath>
                </a14:m>
                <a:r>
                  <a:rPr lang="en-US" sz="2400" i="1" dirty="0">
                    <a:latin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(Forest1 production)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200</m:t>
                    </m:r>
                  </m:oMath>
                </a14:m>
                <a:r>
                  <a:rPr lang="en-US" sz="2400" i="1" dirty="0">
                    <a:latin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(Forest 2 production)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24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(Mill A capacity)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32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(Mill B capacity)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300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(request for logs)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;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i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2133600"/>
                <a:ext cx="6299200" cy="23083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4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11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12700"/>
            <a:ext cx="86868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Optimization?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1371600"/>
                <a:ext cx="8686800" cy="310854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  <a:cs typeface="Times New Roman" panose="02020603050405020304" pitchFamily="18" charset="0"/>
                        </a:rPr>
                        <m:t>𝐒𝐮𝐦𝐦𝐚𝐫𝐲</m:t>
                      </m:r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optimization problem (transportation problems) has the following features: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Single objective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Constrained (inequality)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Discrete (integer numbers)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Static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371600"/>
                <a:ext cx="8686800" cy="31085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479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1600200"/>
            <a:ext cx="8229600" cy="381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lgerian" panose="04020705040A02060702" pitchFamily="82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10307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1"/>
            <a:ext cx="8991600" cy="914399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Applications on Optimization Theory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0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1155918"/>
            <a:ext cx="8991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2: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 minimum-cost cylindrical tank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closed at both ends to contain a fixed volume of fluid V. The cost is found to depend directly on the area of sheet metal used.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76200"/>
            <a:ext cx="86868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design application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810000"/>
            <a:ext cx="374800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47800" y="30480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Step1: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Project/Problem Description</a:t>
            </a:r>
          </a:p>
        </p:txBody>
      </p:sp>
      <p:sp>
        <p:nvSpPr>
          <p:cNvPr id="2" name="AutoShape 4" descr="Image result for cylindrical ta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cylindrical t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276997"/>
            <a:ext cx="2286000" cy="193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03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58952" cy="246888"/>
          </a:xfrm>
        </p:spPr>
        <p:txBody>
          <a:bodyPr/>
          <a:lstStyle/>
          <a:p>
            <a:fld id="{7CCAB8C2-B338-4075-952E-3FE0BDB49DAA}" type="slidenum">
              <a:rPr lang="en-US" smtClean="0"/>
              <a:t>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10541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Step2: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&amp; Information Collection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28600" y="76200"/>
            <a:ext cx="86868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design application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58495" y="1692057"/>
                <a:ext cx="5715000" cy="156966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engineering models of this system are: </a:t>
                </a:r>
                <a:endParaRPr lang="en-US" sz="2400" i="1" dirty="0">
                  <a:latin typeface="Cambria Math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h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sz="24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h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ctr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: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is</m:t>
                    </m:r>
                    <m: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the</m:t>
                    </m:r>
                    <m: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currency</m:t>
                    </m:r>
                    <m: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cost</m:t>
                    </m:r>
                    <m: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per</m:t>
                    </m:r>
                    <m: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unit</m:t>
                    </m:r>
                    <m: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/>
                        <a:cs typeface="Times New Roman" panose="02020603050405020304" pitchFamily="18" charset="0"/>
                      </a:rPr>
                      <m:t>area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495" y="1692057"/>
                <a:ext cx="5715000" cy="15696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308100" y="37338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Step3: Definition of Design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14500" y="4572000"/>
                <a:ext cx="5715000" cy="83099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radius of the tank, unit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height of the tank, unit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4572000"/>
                <a:ext cx="5715000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74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09700" y="13716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Step4: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14500" y="2133600"/>
                <a:ext cx="5715000" cy="120032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design objective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to minimize the cost</a:t>
                </a:r>
                <a:endParaRPr lang="en-US" sz="2400" i="1" dirty="0">
                  <a:latin typeface="Cambria Math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𝜋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2133600"/>
                <a:ext cx="5715000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228600" y="76200"/>
            <a:ext cx="86868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design application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5900" y="3615084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Step5: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 of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90700" y="4290704"/>
                <a:ext cx="5715000" cy="120032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sz="24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h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𝑎𝑥</m:t>
                          </m:r>
                        </m:sub>
                      </m:sSub>
                    </m:oMath>
                  </m:oMathPara>
                </a14:m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𝑎𝑥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4290704"/>
                <a:ext cx="5715000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1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6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12700"/>
            <a:ext cx="86868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Optimization?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1371600"/>
                <a:ext cx="7467600" cy="273921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  <a:cs typeface="Times New Roman" panose="02020603050405020304" pitchFamily="18" charset="0"/>
                        </a:rPr>
                        <m:t>𝐒𝐮𝐦𝐦𝐚𝐫𝐲</m:t>
                      </m:r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optimization problem has the following features: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Single objective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Constrained (equality/inequality)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Continuous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Nonlinear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Static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71600"/>
                <a:ext cx="7467600" cy="27392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09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1155918"/>
            <a:ext cx="9105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Example 3: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owns two sawmills and two forests. Each forest can yield up to 200 logs/day, and the cost to transport the logs is estimated at $10/km/log. At least 300 logs are needed daily.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minimize the total daily cost of transporting the logs.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76200"/>
            <a:ext cx="86868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design application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60148" y="30480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Step1: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Project/Problem Description</a:t>
            </a:r>
          </a:p>
        </p:txBody>
      </p:sp>
      <p:sp>
        <p:nvSpPr>
          <p:cNvPr id="2" name="AutoShape 4" descr="Image result for cylindrical ta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36457"/>
              </p:ext>
            </p:extLst>
          </p:nvPr>
        </p:nvGraphicFramePr>
        <p:xfrm>
          <a:off x="1093448" y="3886200"/>
          <a:ext cx="721235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Distance from forest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Distance from forest 2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 capacity per day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 km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logs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17.2km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km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logs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17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58952" cy="246888"/>
          </a:xfrm>
        </p:spPr>
        <p:txBody>
          <a:bodyPr/>
          <a:lstStyle/>
          <a:p>
            <a:fld id="{7CCAB8C2-B338-4075-952E-3FE0BDB49DAA}" type="slidenum">
              <a:rPr lang="en-US" smtClean="0"/>
              <a:t>8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130558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Step2: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&amp; Information Collection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28600" y="76200"/>
            <a:ext cx="86868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design application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0395" y="2057400"/>
            <a:ext cx="5715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are given in the table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29895" y="27432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Step3: Definition of Design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14400" y="3581400"/>
                <a:ext cx="7696200" cy="156966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 of logs shipped from Forest 1 to Mill A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 of logs shipped from Forest 2 to Mill A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 of logs shipped from Forest 1 to Mill B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 of logs shipped from Forest 2 to Mill B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81400"/>
                <a:ext cx="7696200" cy="15696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617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9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76200"/>
            <a:ext cx="86868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design application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0"/>
            <a:ext cx="4419600" cy="277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47800" y="41910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Step4: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5300" y="4886235"/>
                <a:ext cx="8077200" cy="83099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design objective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to minimize the cost</a:t>
                </a:r>
                <a:endParaRPr lang="en-US" sz="2400" i="1" dirty="0">
                  <a:latin typeface="Cambria Math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24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20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17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18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4886235"/>
                <a:ext cx="8077200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20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4334</TotalTime>
  <Words>390</Words>
  <Application>Microsoft Office PowerPoint</Application>
  <PresentationFormat>On-screen Show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Algerian</vt:lpstr>
      <vt:lpstr>Arial</vt:lpstr>
      <vt:lpstr>Calibri</vt:lpstr>
      <vt:lpstr>Cambria Math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Introduction to optimization theory Outlines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 (CS4800)</dc:title>
  <dc:creator>Lamiaa</dc:creator>
  <cp:lastModifiedBy>د. لمياء محمد محمد محمد الشناوى</cp:lastModifiedBy>
  <cp:revision>240</cp:revision>
  <dcterms:created xsi:type="dcterms:W3CDTF">2015-10-10T17:13:12Z</dcterms:created>
  <dcterms:modified xsi:type="dcterms:W3CDTF">2019-02-19T12:32:00Z</dcterms:modified>
</cp:coreProperties>
</file>