
<file path=[Content_Types].xml><?xml version="1.0" encoding="utf-8"?>
<Types xmlns="http://schemas.openxmlformats.org/package/2006/content-types">
  <!--cleaned_by_fortinet-->
  <Override PartName="/ppt/media/fortinet_alert_1.png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4"/>
  </p:notesMasterIdLst>
  <p:sldIdLst>
    <p:sldId id="274" r:id="rId2"/>
    <p:sldId id="277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2" r:id="rId11"/>
    <p:sldId id="351" r:id="rId12"/>
    <p:sldId id="33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30" autoAdjust="0"/>
    <p:restoredTop sz="94660"/>
  </p:normalViewPr>
  <p:slideViewPr>
    <p:cSldViewPr>
      <p:cViewPr varScale="1">
        <p:scale>
          <a:sx n="85" d="100"/>
          <a:sy n="85" d="100"/>
        </p:scale>
        <p:origin x="93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E944F-091B-4AE3-BB66-635DDD4C7F0F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F7785-A2E8-4448-BC26-B0E7A1D74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49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F7785-A2E8-4448-BC26-B0E7A1D74BF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54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C188A-A5F6-4F2C-9F82-CD31E6C4831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9829D2B-883E-4BEC-B8BD-ED69D9E2C1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C188A-A5F6-4F2C-9F82-CD31E6C4831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9D2B-883E-4BEC-B8BD-ED69D9E2C1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C188A-A5F6-4F2C-9F82-CD31E6C4831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9D2B-883E-4BEC-B8BD-ED69D9E2C1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C188A-A5F6-4F2C-9F82-CD31E6C4831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9829D2B-883E-4BEC-B8BD-ED69D9E2C1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C188A-A5F6-4F2C-9F82-CD31E6C4831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9D2B-883E-4BEC-B8BD-ED69D9E2C1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C188A-A5F6-4F2C-9F82-CD31E6C4831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9D2B-883E-4BEC-B8BD-ED69D9E2C1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C188A-A5F6-4F2C-9F82-CD31E6C4831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9829D2B-883E-4BEC-B8BD-ED69D9E2C18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C188A-A5F6-4F2C-9F82-CD31E6C4831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9D2B-883E-4BEC-B8BD-ED69D9E2C1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C188A-A5F6-4F2C-9F82-CD31E6C4831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9D2B-883E-4BEC-B8BD-ED69D9E2C1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C188A-A5F6-4F2C-9F82-CD31E6C4831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9D2B-883E-4BEC-B8BD-ED69D9E2C1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C188A-A5F6-4F2C-9F82-CD31E6C4831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9D2B-883E-4BEC-B8BD-ED69D9E2C18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A4C188A-A5F6-4F2C-9F82-CD31E6C4831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9829D2B-883E-4BEC-B8BD-ED69D9E2C18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<Relationship Target="../media/fortinet_alert_1.png" Type="http://schemas.openxmlformats.org/officeDocument/2006/relationships/image" Id="rId_fortinet_1"/>

	<Relationship Id="rId3" Type="http://schemas.openxmlformats.org/officeDocument/2006/relationships/hyperlink" Target="http://?" TargetMode="External"/>
	<Relationship Id="rId2" Type="http://schemas.openxmlformats.org/officeDocument/2006/relationships/notesSlide" Target="../notesSlides/notesSlide1.xml"/>
	<Relationship Id="rId1" Type="http://schemas.openxmlformats.org/officeDocument/2006/relationships/slideLayout" Target="../slideLayouts/slideLayout2.xml"/>
	<Relationship Id="rId5" Type="http://schemas.openxmlformats.org/officeDocument/2006/relationships/hyperlink" Target="http://?" TargetMode="External"/>
	<Relationship Id="rId4" Type="http://schemas.openxmlformats.org/officeDocument/2006/relationships/hyperlink" Target="http://?" TargetMode="External"/>
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877" y="3133306"/>
            <a:ext cx="87997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Lecture 2- Introduction to Optimization Theory---Cont.</a:t>
            </a:r>
          </a:p>
          <a:p>
            <a:pPr algn="ctr"/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Ref. 1: Chapters 1&amp;2</a:t>
            </a:r>
            <a:endParaRPr lang="en-US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1876" y="1371600"/>
            <a:ext cx="8799723" cy="1981200"/>
          </a:xfrm>
          <a:prstGeom prst="rect">
            <a:avLst/>
          </a:prstGeom>
        </p:spPr>
        <p:txBody>
          <a:bodyPr vert="horz" anchor="b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>
                <a:latin typeface="Algerian" panose="04020705040A02060702" pitchFamily="82" charset="0"/>
                <a:cs typeface="Times New Roman" panose="02020603050405020304" pitchFamily="18" charset="0"/>
              </a:rPr>
              <a:t>Elective 2</a:t>
            </a:r>
          </a:p>
          <a:p>
            <a:pPr algn="ctr"/>
            <a:r>
              <a:rPr lang="en-US" dirty="0">
                <a:latin typeface="Algerian" panose="04020705040A02060702" pitchFamily="82" charset="0"/>
                <a:cs typeface="Times New Roman" panose="02020603050405020304" pitchFamily="18" charset="0"/>
              </a:rPr>
              <a:t>Optimal Control  Systems</a:t>
            </a:r>
          </a:p>
          <a:p>
            <a:pPr algn="ctr"/>
            <a:r>
              <a:rPr lang="en-US" dirty="0">
                <a:latin typeface="Algerian" panose="04020705040A02060702" pitchFamily="82" charset="0"/>
                <a:cs typeface="Times New Roman" panose="02020603050405020304" pitchFamily="18" charset="0"/>
              </a:rPr>
              <a:t>(ACE 326)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0155" y="5048901"/>
            <a:ext cx="7696200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Dr. Lamiaa M. Elshenawy</a:t>
            </a: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lamiaa.elshenawy@el-eng.menofia.edu.eg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lamiaa.elshenawy@gmail.com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/>
              <a:t>Website: </a:t>
            </a:r>
            <a:r>
              <a:rPr lang="en-US" dirty="0">
							</a:rPr>
              <a:t>http://mu.menofia.edu.eg/lmyaa_alshnawy/StaffDetails/1/ar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EG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name="Picture 6" id="7" descr="cover_page_for_ppt.png"/>
          <p:cNvPicPr>
            <a:picLocks noChangeAspect="1"/>
          </p:cNvPicPr>
          <p:nvPr/>
        </p:nvPicPr>
        <p:blipFill>
          <a:blip cstate="print" r:embed="rId_fortinet_1"/>
          <a:stretch>
            <a:fillRect/>
          </a:stretch>
        </p:blipFill>
        <p:spPr>
          <a:xfrm>
            <a:off y="1294784" x="1713344"/>
            <a:ext cy="1524616" cx="571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111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B8C2-B338-4075-952E-3FE0BDB49DAA}" type="slidenum">
              <a:rPr lang="en-US" smtClean="0"/>
              <a:t>10</a:t>
            </a:fld>
            <a:endParaRPr lang="en-US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28600" y="76200"/>
            <a:ext cx="86868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optimization theory</a:t>
            </a:r>
            <a:b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Optimum design application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85900" y="1371600"/>
            <a:ext cx="617220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Step5: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Formulation of Constraints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422400" y="2133600"/>
                <a:ext cx="6299200" cy="2308324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en-US" sz="240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200</m:t>
                    </m:r>
                  </m:oMath>
                </a14:m>
                <a:r>
                  <a:rPr lang="en-US" sz="2400" i="1" dirty="0">
                    <a:latin typeface="Cambria Math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(Forest1 production)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</m:sub>
                    </m:sSub>
                    <m:r>
                      <a:rPr lang="en-US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200</m:t>
                    </m:r>
                  </m:oMath>
                </a14:m>
                <a:r>
                  <a:rPr lang="en-US" sz="2400" i="1" dirty="0">
                    <a:latin typeface="Cambria Math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(Forest 2 production)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24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(Mill A capacity)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</m:sub>
                    </m:sSub>
                    <m:r>
                      <a:rPr lang="en-US" sz="240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32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(Mill B capacity)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</m:sub>
                    </m:sSub>
                    <m:r>
                      <a:rPr lang="en-US" sz="240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≥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300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(request for logs)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>
                    <a:ea typeface="Cambria Math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2400" dirty="0">
                    <a:ea typeface="Cambria Math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;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i</m:t>
                    </m:r>
                    <m:r>
                      <a:rPr lang="en-US" sz="24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4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b="0" i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4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2400" y="2133600"/>
                <a:ext cx="6299200" cy="230832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147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B8C2-B338-4075-952E-3FE0BDB49DAA}" type="slidenum">
              <a:rPr lang="en-US" smtClean="0"/>
              <a:t>11</a:t>
            </a:fld>
            <a:endParaRPr lang="en-US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28600" y="12700"/>
            <a:ext cx="86868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optimization theory</a:t>
            </a:r>
            <a:b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Is Optimization?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8600" y="1371600"/>
                <a:ext cx="8686800" cy="3108543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latin typeface="Cambria Math"/>
                          <a:cs typeface="Times New Roman" panose="02020603050405020304" pitchFamily="18" charset="0"/>
                        </a:rPr>
                        <m:t>𝐒𝐮𝐦𝐦𝐚𝐫𝐲</m:t>
                      </m:r>
                    </m:oMath>
                  </m:oMathPara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optimization problem (transportation problems) has the following features: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Single objective 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Constrained (inequality)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Discrete (integer numbers)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Linear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Static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371600"/>
                <a:ext cx="8686800" cy="310854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4795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" y="1600200"/>
            <a:ext cx="8229600" cy="3810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Algerian" panose="04020705040A02060702" pitchFamily="82" charset="0"/>
              </a:rPr>
              <a:t>Thank you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3103079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optimization theory</a:t>
            </a:r>
            <a:b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1"/>
            <a:ext cx="8991600" cy="914399"/>
          </a:xfrm>
        </p:spPr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Applications on Optimization Theory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B8C2-B338-4075-952E-3FE0BDB49DA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70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B8C2-B338-4075-952E-3FE0BDB49DAA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" y="1155918"/>
            <a:ext cx="8991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2: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a minimum-cost cylindrical tank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closed at both ends to contain a fixed volume of fluid V. The cost is found to depend directly on the area of sheet metal used.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28600" y="76200"/>
            <a:ext cx="86868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optimization theory</a:t>
            </a:r>
            <a:b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Optimum design application</a:t>
            </a: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3810000"/>
            <a:ext cx="3748002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447800" y="3048000"/>
            <a:ext cx="617220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Step1: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Project/Problem Description</a:t>
            </a:r>
          </a:p>
        </p:txBody>
      </p:sp>
      <p:sp>
        <p:nvSpPr>
          <p:cNvPr id="2" name="AutoShape 4" descr="Image result for cylindrical tan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Image result for cylindrical ta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276997"/>
            <a:ext cx="2286000" cy="1933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03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400800"/>
            <a:ext cx="758952" cy="246888"/>
          </a:xfrm>
        </p:spPr>
        <p:txBody>
          <a:bodyPr/>
          <a:lstStyle/>
          <a:p>
            <a:fld id="{7CCAB8C2-B338-4075-952E-3FE0BDB49DAA}" type="slidenum">
              <a:rPr lang="en-US" smtClean="0"/>
              <a:t>4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95400" y="1054100"/>
            <a:ext cx="617220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Step2: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&amp; Information Collection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28600" y="76200"/>
            <a:ext cx="86868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optimization theory</a:t>
            </a:r>
            <a:b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Optimum design application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558495" y="1692057"/>
                <a:ext cx="5715000" cy="156966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ü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engineering models of this system are: </a:t>
                </a:r>
                <a:endParaRPr lang="en-US" sz="2400" i="1" dirty="0">
                  <a:latin typeface="Cambria Math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en-US" sz="2400" i="1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𝜋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𝑟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h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en-US" sz="2400" i="1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h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ctr"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: </m:t>
                    </m:r>
                    <m:r>
                      <m:rPr>
                        <m:sty m:val="p"/>
                      </m:rPr>
                      <a:rPr lang="en-US" sz="2400" i="0">
                        <a:latin typeface="Cambria Math"/>
                        <a:cs typeface="Times New Roman" panose="02020603050405020304" pitchFamily="18" charset="0"/>
                      </a:rPr>
                      <m:t>is</m:t>
                    </m:r>
                    <m:r>
                      <a:rPr lang="en-US" sz="2400" i="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i="0">
                        <a:latin typeface="Cambria Math"/>
                        <a:cs typeface="Times New Roman" panose="02020603050405020304" pitchFamily="18" charset="0"/>
                      </a:rPr>
                      <m:t>the</m:t>
                    </m:r>
                    <m:r>
                      <a:rPr lang="en-US" sz="2400" i="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i="0">
                        <a:latin typeface="Cambria Math"/>
                        <a:cs typeface="Times New Roman" panose="02020603050405020304" pitchFamily="18" charset="0"/>
                      </a:rPr>
                      <m:t>currency</m:t>
                    </m:r>
                    <m:r>
                      <a:rPr lang="en-US" sz="2400" i="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i="0">
                        <a:latin typeface="Cambria Math"/>
                        <a:cs typeface="Times New Roman" panose="02020603050405020304" pitchFamily="18" charset="0"/>
                      </a:rPr>
                      <m:t>cost</m:t>
                    </m:r>
                    <m:r>
                      <a:rPr lang="en-US" sz="2400" i="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i="0">
                        <a:latin typeface="Cambria Math"/>
                        <a:cs typeface="Times New Roman" panose="02020603050405020304" pitchFamily="18" charset="0"/>
                      </a:rPr>
                      <m:t>per</m:t>
                    </m:r>
                    <m:r>
                      <a:rPr lang="en-US" sz="2400" i="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i="0">
                        <a:latin typeface="Cambria Math"/>
                        <a:cs typeface="Times New Roman" panose="02020603050405020304" pitchFamily="18" charset="0"/>
                      </a:rPr>
                      <m:t>unit</m:t>
                    </m:r>
                    <m:r>
                      <a:rPr lang="en-US" sz="2400" i="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i="0">
                        <a:latin typeface="Cambria Math"/>
                        <a:cs typeface="Times New Roman" panose="02020603050405020304" pitchFamily="18" charset="0"/>
                      </a:rPr>
                      <m:t>area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495" y="1692057"/>
                <a:ext cx="5715000" cy="156966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1308100" y="3733800"/>
            <a:ext cx="617220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Step3: Definition of Design 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14500" y="4572000"/>
                <a:ext cx="5715000" cy="83099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radius of the tank, unit</a:t>
                </a:r>
              </a:p>
              <a:p>
                <a:pPr marL="285750" indent="-285750"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h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height of the tank, unit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500" y="4572000"/>
                <a:ext cx="5715000" cy="83099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874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B8C2-B338-4075-952E-3FE0BDB49DAA}" type="slidenum">
              <a:rPr lang="en-US" smtClean="0"/>
              <a:t>5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409700" y="1371600"/>
            <a:ext cx="617220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Step4: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Optimization Criteria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714500" y="2133600"/>
                <a:ext cx="5715000" cy="1200329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ü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design objective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1" i="1" smtClean="0">
                        <a:latin typeface="Cambria Math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to minimize the cost</a:t>
                </a:r>
                <a:endParaRPr lang="en-US" sz="2400" i="1" dirty="0">
                  <a:latin typeface="Cambria Math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h</m:t>
                    </m:r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)=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𝜋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𝜋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500" y="2133600"/>
                <a:ext cx="5715000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itle 1"/>
          <p:cNvSpPr txBox="1">
            <a:spLocks/>
          </p:cNvSpPr>
          <p:nvPr/>
        </p:nvSpPr>
        <p:spPr>
          <a:xfrm>
            <a:off x="228600" y="76200"/>
            <a:ext cx="86868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optimization theory</a:t>
            </a:r>
            <a:b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Optimum design application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85900" y="3615084"/>
            <a:ext cx="617220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Step5: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Formulation of Constraints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90700" y="4290704"/>
                <a:ext cx="5715000" cy="1200329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en-US" sz="2400" i="1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h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𝑚𝑖𝑛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𝑟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𝑎𝑥</m:t>
                          </m:r>
                        </m:sub>
                      </m:sSub>
                    </m:oMath>
                  </m:oMathPara>
                </a14:m>
                <a:endParaRPr 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𝑚𝑖𝑛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h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𝑎𝑥</m:t>
                          </m:r>
                        </m:sub>
                      </m:sSub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0700" y="4290704"/>
                <a:ext cx="5715000" cy="120032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914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8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B8C2-B338-4075-952E-3FE0BDB49DAA}" type="slidenum">
              <a:rPr lang="en-US" smtClean="0"/>
              <a:t>6</a:t>
            </a:fld>
            <a:endParaRPr lang="en-US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28600" y="12700"/>
            <a:ext cx="86868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optimization theory</a:t>
            </a:r>
            <a:b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Is Optimization?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5800" y="1371600"/>
                <a:ext cx="7467600" cy="2739211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latin typeface="Cambria Math"/>
                          <a:cs typeface="Times New Roman" panose="02020603050405020304" pitchFamily="18" charset="0"/>
                        </a:rPr>
                        <m:t>𝐒𝐮𝐦𝐦𝐚𝐫𝐲</m:t>
                      </m:r>
                    </m:oMath>
                  </m:oMathPara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optimization problem has the following features: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Single objective 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Constrained (equality/inequality)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Continuous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Nonlinear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Static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371600"/>
                <a:ext cx="7467600" cy="273921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509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B8C2-B338-4075-952E-3FE0BDB49DAA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" y="1155918"/>
            <a:ext cx="91059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Example 3: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company owns two sawmills and two forests. Each forest can yield up to 200 logs/day, and the cost to transport the logs is estimated at $10/km/log. At least 300 logs are needed daily.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goal is to minimize the total daily cost of transporting the logs.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28600" y="76200"/>
            <a:ext cx="86868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optimization theory</a:t>
            </a:r>
            <a:b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Optimum design application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60148" y="3048000"/>
            <a:ext cx="617220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Step1: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Project/Problem Description</a:t>
            </a:r>
          </a:p>
        </p:txBody>
      </p:sp>
      <p:sp>
        <p:nvSpPr>
          <p:cNvPr id="2" name="AutoShape 4" descr="Image result for cylindrical tan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336457"/>
              </p:ext>
            </p:extLst>
          </p:nvPr>
        </p:nvGraphicFramePr>
        <p:xfrm>
          <a:off x="1093448" y="3886200"/>
          <a:ext cx="7212352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3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3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3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Distance from forest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Distance from forest 2</a:t>
                      </a:r>
                    </a:p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Mill capacity per day</a:t>
                      </a:r>
                    </a:p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38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20.5 km</a:t>
                      </a:r>
                    </a:p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logs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38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17.2km</a:t>
                      </a:r>
                    </a:p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km</a:t>
                      </a:r>
                    </a:p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 logs</a:t>
                      </a:r>
                    </a:p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17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400800"/>
            <a:ext cx="758952" cy="246888"/>
          </a:xfrm>
        </p:spPr>
        <p:txBody>
          <a:bodyPr/>
          <a:lstStyle/>
          <a:p>
            <a:fld id="{7CCAB8C2-B338-4075-952E-3FE0BDB49DAA}" type="slidenum">
              <a:rPr lang="en-US" smtClean="0"/>
              <a:t>8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95400" y="1305580"/>
            <a:ext cx="617220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Step2: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&amp; Information Collection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28600" y="76200"/>
            <a:ext cx="86868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optimization theory</a:t>
            </a:r>
            <a:b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Optimum design application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20395" y="2057400"/>
            <a:ext cx="57150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are given in the table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29895" y="2743200"/>
            <a:ext cx="617220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Step3: Definition of Design 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914400" y="3581400"/>
                <a:ext cx="7696200" cy="156966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number of logs shipped from Forest 1 to Mill A</a:t>
                </a:r>
              </a:p>
              <a:p>
                <a:pPr marL="285750" indent="-285750"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number of logs shipped from Forest 2 to Mill A</a:t>
                </a:r>
              </a:p>
              <a:p>
                <a:pPr marL="285750" indent="-285750"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number of logs shipped from Forest 1 to Mill B</a:t>
                </a:r>
              </a:p>
              <a:p>
                <a:pPr marL="285750" indent="-285750"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number of logs shipped from Forest 2 to Mill B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3581400"/>
                <a:ext cx="7696200" cy="156966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617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B8C2-B338-4075-952E-3FE0BDB49DAA}" type="slidenum">
              <a:rPr lang="en-US" smtClean="0"/>
              <a:t>9</a:t>
            </a:fld>
            <a:endParaRPr lang="en-US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28600" y="76200"/>
            <a:ext cx="86868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optimization theory</a:t>
            </a:r>
            <a:b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Optimum design application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219200"/>
            <a:ext cx="4419600" cy="2776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447800" y="4191000"/>
            <a:ext cx="617220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Step4: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Optimization Criteria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95300" y="4886235"/>
                <a:ext cx="8077200" cy="83099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ü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design objective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1" i="1" smtClean="0">
                        <a:latin typeface="Cambria Math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to minimize the cost</a:t>
                </a:r>
                <a:endParaRPr lang="en-US" sz="2400" i="1" dirty="0">
                  <a:latin typeface="Cambria Math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1" i="1" smtClean="0">
                        <a:latin typeface="Cambria Math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)=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10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24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10</m:t>
                    </m:r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20</m:t>
                    </m:r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5</m:t>
                    </m:r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10</m:t>
                    </m:r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17</m:t>
                    </m:r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10</m:t>
                    </m:r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18</m:t>
                    </m:r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4886235"/>
                <a:ext cx="8077200" cy="83099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5205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4334</TotalTime>
  <Words>390</Words>
  <Application>Microsoft Office PowerPoint</Application>
  <PresentationFormat>On-screen Show (4:3)</PresentationFormat>
  <Paragraphs>96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Algerian</vt:lpstr>
      <vt:lpstr>Arial</vt:lpstr>
      <vt:lpstr>Calibri</vt:lpstr>
      <vt:lpstr>Cambria Math</vt:lpstr>
      <vt:lpstr>Franklin Gothic Book</vt:lpstr>
      <vt:lpstr>Franklin Gothic Medium</vt:lpstr>
      <vt:lpstr>Times New Roman</vt:lpstr>
      <vt:lpstr>Wingdings</vt:lpstr>
      <vt:lpstr>Wingdings 2</vt:lpstr>
      <vt:lpstr>Trek</vt:lpstr>
      <vt:lpstr>PowerPoint Presentation</vt:lpstr>
      <vt:lpstr>Introduction to optimization theory Outlines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Security (CS4800)</dc:title>
  <dc:creator>Lamiaa</dc:creator>
  <cp:lastModifiedBy>د. لمياء محمد محمد محمد الشناوى</cp:lastModifiedBy>
  <cp:revision>240</cp:revision>
  <dcterms:created xsi:type="dcterms:W3CDTF">2015-10-10T17:13:12Z</dcterms:created>
  <dcterms:modified xsi:type="dcterms:W3CDTF">2019-02-19T12:32:00Z</dcterms:modified>
</cp:coreProperties>
</file>