
<file path=[Content_Types].xml><?xml version="1.0" encoding="utf-8"?>
<Types xmlns="http://schemas.openxmlformats.org/package/2006/content-types">
  <!--cleaned_by_fortinet-->
  <Override PartName="/ppt/media/fortinet_alert_1.png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1"/>
  </p:notesMasterIdLst>
  <p:sldIdLst>
    <p:sldId id="274" r:id="rId2"/>
    <p:sldId id="277" r:id="rId3"/>
    <p:sldId id="354" r:id="rId4"/>
    <p:sldId id="355" r:id="rId5"/>
    <p:sldId id="356" r:id="rId6"/>
    <p:sldId id="357" r:id="rId7"/>
    <p:sldId id="358" r:id="rId8"/>
    <p:sldId id="353" r:id="rId9"/>
    <p:sldId id="359" r:id="rId10"/>
    <p:sldId id="360" r:id="rId11"/>
    <p:sldId id="348" r:id="rId12"/>
    <p:sldId id="349" r:id="rId13"/>
    <p:sldId id="352" r:id="rId14"/>
    <p:sldId id="361" r:id="rId15"/>
    <p:sldId id="362" r:id="rId16"/>
    <p:sldId id="363" r:id="rId17"/>
    <p:sldId id="365" r:id="rId18"/>
    <p:sldId id="366" r:id="rId19"/>
    <p:sldId id="33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0" autoAdjust="0"/>
    <p:restoredTop sz="94660"/>
  </p:normalViewPr>
  <p:slideViewPr>
    <p:cSldViewPr>
      <p:cViewPr varScale="1">
        <p:scale>
          <a:sx n="85" d="100"/>
          <a:sy n="85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E944F-091B-4AE3-BB66-635DDD4C7F0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F7785-A2E8-4448-BC26-B0E7A1D74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F7785-A2E8-4448-BC26-B0E7A1D74B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4C188A-A5F6-4F2C-9F82-CD31E6C48311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Target="../media/fortinet_alert_1.png" Type="http://schemas.openxmlformats.org/officeDocument/2006/relationships/image" Id="rId_fortinet_1"/>

	<Relationship Id="rId3" Type="http://schemas.openxmlformats.org/officeDocument/2006/relationships/hyperlink" Target="http://?" TargetMode="External"/>
	<Relationship Id="rId2" Type="http://schemas.openxmlformats.org/officeDocument/2006/relationships/notesSlide" Target="../notesSlides/notesSlide1.xml"/>
	<Relationship Id="rId1" Type="http://schemas.openxmlformats.org/officeDocument/2006/relationships/slideLayout" Target="../slideLayouts/slideLayout2.xml"/>
	<Relationship Id="rId5" Type="http://schemas.openxmlformats.org/officeDocument/2006/relationships/hyperlink" Target="http://?" TargetMode="External"/>
	<Relationship Id="rId4" Type="http://schemas.openxmlformats.org/officeDocument/2006/relationships/hyperlink" Target="http://?" TargetMode="External"/>
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429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3- Graphical Optimization and Basic</a:t>
            </a:r>
            <a:r>
              <a:rPr lang="ar-EG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Ref. 1: Chapter 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876" y="1371600"/>
            <a:ext cx="8799723" cy="1981200"/>
          </a:xfrm>
          <a:prstGeom prst="rect">
            <a:avLst/>
          </a:prstGeom>
        </p:spPr>
        <p:txBody>
          <a:bodyPr vert="horz" anchor="b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Elective 2</a:t>
            </a:r>
          </a:p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Optimal Control  Systems</a:t>
            </a:r>
          </a:p>
          <a:p>
            <a:pPr algn="ctr"/>
            <a:r>
              <a:rPr lang="en-US" dirty="0">
                <a:latin typeface="Algerian" panose="04020705040A02060702" pitchFamily="82" charset="0"/>
                <a:cs typeface="Times New Roman" panose="02020603050405020304" pitchFamily="18" charset="0"/>
              </a:rPr>
              <a:t>(ACE 326)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004304"/>
            <a:ext cx="7696200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Lamiaa M. Elshenawy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lamiaa.elshenawy@el-eng.menofia.edu.eg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lamiaa.elshenawy@gmail.com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Website: </a:t>
            </a:r>
            <a:r>
              <a:rPr lang="en-US" dirty="0">
							</a:rPr>
              <a:t>http://mu.menofia.edu.eg/lmyaa_alshnawy/StaffDetails/1/ar</a:t>
            </a:r>
            <a:endParaRPr lang="ar-E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name="Picture 6" id="7" descr="cover_page_for_ppt.png"/>
          <p:cNvPicPr>
            <a:picLocks noChangeAspect="1"/>
          </p:cNvPicPr>
          <p:nvPr/>
        </p:nvPicPr>
        <p:blipFill>
          <a:blip cstate="print" r:embed="rId_fortinet_1"/>
          <a:stretch>
            <a:fillRect/>
          </a:stretch>
        </p:blipFill>
        <p:spPr>
          <a:xfrm>
            <a:off y="1294784" x="1713344"/>
            <a:ext cy="1524616" cx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1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158AFC-2770-44F2-8688-C13A5E1E3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9144000" cy="449638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C3E32B5-A563-4B94-BD1A-59AE0CDB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BE3DC03-C216-43C6-BB52-157D3513D044}"/>
              </a:ext>
            </a:extLst>
          </p:cNvPr>
          <p:cNvSpPr/>
          <p:nvPr/>
        </p:nvSpPr>
        <p:spPr>
          <a:xfrm>
            <a:off x="1371600" y="3352800"/>
            <a:ext cx="1676400" cy="17526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CB9D22-682E-4777-A3C8-B52FE1DD5B3E}"/>
                  </a:ext>
                </a:extLst>
              </p:cNvPr>
              <p:cNvSpPr txBox="1"/>
              <p:nvPr/>
            </p:nvSpPr>
            <p:spPr>
              <a:xfrm>
                <a:off x="762000" y="5811545"/>
                <a:ext cx="2057400" cy="40011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𝐅𝐞𝐚𝐬𝐢𝐛𝐥𝐞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𝐫𝐞𝐠𝐢𝐨𝐧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CB9D22-682E-4777-A3C8-B52FE1DD5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811545"/>
                <a:ext cx="2057400" cy="400110"/>
              </a:xfrm>
              <a:prstGeom prst="rect">
                <a:avLst/>
              </a:prstGeom>
              <a:blipFill>
                <a:blip r:embed="rId3"/>
                <a:stretch>
                  <a:fillRect l="-292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553F0B-7EC3-46D1-802E-3D1AAD9C24C9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1790700" y="4953001"/>
            <a:ext cx="190500" cy="858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160676-A846-4387-BD30-B08EA86018C7}"/>
                  </a:ext>
                </a:extLst>
              </p:cNvPr>
              <p:cNvSpPr txBox="1"/>
              <p:nvPr/>
            </p:nvSpPr>
            <p:spPr>
              <a:xfrm>
                <a:off x="4724400" y="2457391"/>
                <a:ext cx="2133600" cy="4001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𝐈𝐧𝐟𝐞𝐚𝐬𝐢𝐛𝐥𝐞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𝐫𝐞𝐠𝐢𝐨𝐧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160676-A846-4387-BD30-B08EA8601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57391"/>
                <a:ext cx="2133600" cy="400110"/>
              </a:xfrm>
              <a:prstGeom prst="rect">
                <a:avLst/>
              </a:prstGeom>
              <a:blipFill>
                <a:blip r:embed="rId4"/>
                <a:stretch>
                  <a:fillRect l="-3390" r="-1977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DF4506-FA8B-4028-A9A0-EE1840C4B6F5}"/>
              </a:ext>
            </a:extLst>
          </p:cNvPr>
          <p:cNvCxnSpPr>
            <a:cxnSpLocks/>
          </p:cNvCxnSpPr>
          <p:nvPr/>
        </p:nvCxnSpPr>
        <p:spPr>
          <a:xfrm flipH="1">
            <a:off x="4114800" y="2857501"/>
            <a:ext cx="1295400" cy="17145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88678F5-EB93-4242-9847-5277C725C0BE}"/>
              </a:ext>
            </a:extLst>
          </p:cNvPr>
          <p:cNvCxnSpPr>
            <a:cxnSpLocks/>
          </p:cNvCxnSpPr>
          <p:nvPr/>
        </p:nvCxnSpPr>
        <p:spPr>
          <a:xfrm>
            <a:off x="5410200" y="2857501"/>
            <a:ext cx="914400" cy="15621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53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990600"/>
            <a:ext cx="91059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6: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manufactures two machines, A and B. 28 A or 14 B can be manufactured daily. The sales department can sell up to 14 A machines or 24 B machines. The shipping facility can handle no more than 16 machines per day. The company makes a profit of $400 on each A machine and $600 on each B machine. 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A and B machines should the company manufacture every day to maximize its profit?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43918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Step1: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Project/Problem Description</a:t>
            </a:r>
          </a:p>
        </p:txBody>
      </p:sp>
      <p:sp>
        <p:nvSpPr>
          <p:cNvPr id="2" name="AutoShape 4" descr="Image result for cylindrical t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14A39B-0373-493E-8DFA-9630AF45F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75011"/>
              </p:ext>
            </p:extLst>
          </p:nvPr>
        </p:nvGraphicFramePr>
        <p:xfrm>
          <a:off x="990600" y="4312920"/>
          <a:ext cx="73152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17030469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447730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9356674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23255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Upper limit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67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Manufactured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or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751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or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51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Shipping facility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29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$400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$600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620159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DFF23128-468D-40C2-88DB-FFC994230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7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58952" cy="246888"/>
          </a:xfrm>
        </p:spPr>
        <p:txBody>
          <a:bodyPr/>
          <a:lstStyle/>
          <a:p>
            <a:fld id="{7CCAB8C2-B338-4075-952E-3FE0BDB49DAA}" type="slidenum">
              <a:rPr lang="en-US" smtClean="0"/>
              <a:t>12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130558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&amp; Information Collection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0395" y="2057400"/>
            <a:ext cx="5715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are given in the table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9895" y="27432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Step3: Definition of Design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14400" y="3581400"/>
                <a:ext cx="7696200" cy="83099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of A machines manufactured each day</a:t>
                </a: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of B machines manufactured each day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81400"/>
                <a:ext cx="769620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46B5F78-391E-4EDD-A45E-EDAA47144087}"/>
              </a:ext>
            </a:extLst>
          </p:cNvPr>
          <p:cNvSpPr txBox="1"/>
          <p:nvPr/>
        </p:nvSpPr>
        <p:spPr>
          <a:xfrm>
            <a:off x="1474611" y="4772055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Step4: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C7CAAB-54C6-4BCE-A114-5E655AB99929}"/>
                  </a:ext>
                </a:extLst>
              </p:cNvPr>
              <p:cNvSpPr txBox="1"/>
              <p:nvPr/>
            </p:nvSpPr>
            <p:spPr>
              <a:xfrm>
                <a:off x="522111" y="5467290"/>
                <a:ext cx="8077200" cy="83099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design objective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to maximize the profit</a:t>
                </a:r>
                <a:endParaRPr lang="en-US" sz="24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400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600</m:t>
                    </m:r>
                  </m:oMath>
                </a14:m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BC7CAAB-54C6-4BCE-A114-5E655AB99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11" y="5467290"/>
                <a:ext cx="8077200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8EDE1955-9AA6-4460-9C88-CDB725C96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17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2" grpId="0" animBg="1"/>
      <p:bldP spid="23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1371600"/>
            <a:ext cx="6172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Step5: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 of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22400" y="2133600"/>
                <a:ext cx="6299200" cy="218271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16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(Shipping facility)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(Manufacturing)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(Sales)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(nonnegative-Integer)</a:t>
                </a:r>
              </a:p>
              <a:p>
                <a:pPr algn="ctr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2133600"/>
                <a:ext cx="6299200" cy="2182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7C6DC76B-6C4D-46B3-9E3D-99AC6385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26533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3F6DB1-ED69-41C6-9644-A2B5B6D18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8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Solution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3B22AE-CBD5-4D20-B5AF-D0D8096FCE62}"/>
                  </a:ext>
                </a:extLst>
              </p:cNvPr>
              <p:cNvSpPr txBox="1"/>
              <p:nvPr/>
            </p:nvSpPr>
            <p:spPr>
              <a:xfrm>
                <a:off x="460375" y="1219200"/>
                <a:ext cx="8347908" cy="2552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the equation of any inequality in standard form:</a:t>
                </a: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16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  </a:t>
                </a: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i="1" dirty="0">
                    <a:latin typeface="Cambria Math"/>
                    <a:cs typeface="Times New Roman" panose="02020603050405020304" pitchFamily="18" charset="0"/>
                  </a:rPr>
                  <a:t>   </a:t>
                </a: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1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quadrant 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3B22AE-CBD5-4D20-B5AF-D0D8096FC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1219200"/>
                <a:ext cx="8347908" cy="2552045"/>
              </a:xfrm>
              <a:prstGeom prst="rect">
                <a:avLst/>
              </a:prstGeom>
              <a:blipFill>
                <a:blip r:embed="rId2"/>
                <a:stretch>
                  <a:fillRect l="-1096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B5D0BE-C8D9-4F9A-AB2B-5FEEEEF7DE85}"/>
              </a:ext>
            </a:extLst>
          </p:cNvPr>
          <p:cNvCxnSpPr/>
          <p:nvPr/>
        </p:nvCxnSpPr>
        <p:spPr>
          <a:xfrm>
            <a:off x="2438400" y="3200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403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476E2A9-AFEF-453C-A71E-FAD77373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18028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Solution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5B6982-7B4A-421F-BBCE-C8CA3FC34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99" y="1220700"/>
            <a:ext cx="7935601" cy="44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476E2A9-AFEF-453C-A71E-FAD77373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18028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Solution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FF38A6-A48F-436E-95DB-9CE63FE7A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99" y="1296900"/>
            <a:ext cx="7935601" cy="4570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97EF0A-6CBF-4A57-968B-D2611290CABB}"/>
                  </a:ext>
                </a:extLst>
              </p:cNvPr>
              <p:cNvSpPr txBox="1"/>
              <p:nvPr/>
            </p:nvSpPr>
            <p:spPr>
              <a:xfrm>
                <a:off x="1371600" y="5667345"/>
                <a:ext cx="2057400" cy="40011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𝐅𝐞𝐚𝐬𝐢𝐛𝐥𝐞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𝐫𝐞𝐠𝐢𝐨𝐧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97EF0A-6CBF-4A57-968B-D2611290C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67345"/>
                <a:ext cx="2057400" cy="400110"/>
              </a:xfrm>
              <a:prstGeom prst="rect">
                <a:avLst/>
              </a:prstGeom>
              <a:blipFill>
                <a:blip r:embed="rId3"/>
                <a:stretch>
                  <a:fillRect l="-292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FD4F430-892A-4E2B-B8CD-B93DC8B21699}"/>
              </a:ext>
            </a:extLst>
          </p:cNvPr>
          <p:cNvCxnSpPr>
            <a:cxnSpLocks/>
          </p:cNvCxnSpPr>
          <p:nvPr/>
        </p:nvCxnSpPr>
        <p:spPr>
          <a:xfrm flipV="1">
            <a:off x="2400300" y="4808801"/>
            <a:ext cx="190500" cy="858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EDCA773-F5C2-407B-BF95-1B426B4DBC29}"/>
              </a:ext>
            </a:extLst>
          </p:cNvPr>
          <p:cNvSpPr txBox="1"/>
          <p:nvPr/>
        </p:nvSpPr>
        <p:spPr>
          <a:xfrm>
            <a:off x="1104900" y="503414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5AE233-530F-4C1C-96BA-E42236D346C9}"/>
              </a:ext>
            </a:extLst>
          </p:cNvPr>
          <p:cNvSpPr txBox="1"/>
          <p:nvPr/>
        </p:nvSpPr>
        <p:spPr>
          <a:xfrm>
            <a:off x="1097844" y="284905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87B7CF-A75C-4ED9-909A-4A22F6DFECA5}"/>
              </a:ext>
            </a:extLst>
          </p:cNvPr>
          <p:cNvSpPr txBox="1"/>
          <p:nvPr/>
        </p:nvSpPr>
        <p:spPr>
          <a:xfrm>
            <a:off x="2578100" y="302045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0B484B-DAF1-4163-B07B-C8CE86155E7E}"/>
              </a:ext>
            </a:extLst>
          </p:cNvPr>
          <p:cNvSpPr txBox="1"/>
          <p:nvPr/>
        </p:nvSpPr>
        <p:spPr>
          <a:xfrm>
            <a:off x="4418067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8597DB-7371-49BD-B4EA-443A6005F0C9}"/>
              </a:ext>
            </a:extLst>
          </p:cNvPr>
          <p:cNvSpPr txBox="1"/>
          <p:nvPr/>
        </p:nvSpPr>
        <p:spPr>
          <a:xfrm>
            <a:off x="4866800" y="52380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0697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8B38B6F-2B9E-4ACA-9F1F-ADC7778373DE}"/>
              </a:ext>
            </a:extLst>
          </p:cNvPr>
          <p:cNvSpPr/>
          <p:nvPr/>
        </p:nvSpPr>
        <p:spPr>
          <a:xfrm>
            <a:off x="4343400" y="3581401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1AA27C8-0A37-41D8-B44F-F28D7F1A97D1}"/>
                  </a:ext>
                </a:extLst>
              </p:cNvPr>
              <p:cNvSpPr/>
              <p:nvPr/>
            </p:nvSpPr>
            <p:spPr>
              <a:xfrm>
                <a:off x="533400" y="2207998"/>
                <a:ext cx="73914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 startAt="3"/>
                </a:pPr>
                <a:endParaRPr lang="en-US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(0)=0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400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14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(0)=5600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𝟏𝟏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400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11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(5)=7400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(12)= 8800</a:t>
                </a:r>
                <a:endParaRPr lang="en-US" sz="2400" i="1" dirty="0">
                  <a:latin typeface="Cambria Math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400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600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(14)=8400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1AA27C8-0A37-41D8-B44F-F28D7F1A97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07998"/>
                <a:ext cx="7391400" cy="2215991"/>
              </a:xfrm>
              <a:prstGeom prst="rect">
                <a:avLst/>
              </a:prstGeom>
              <a:blipFill>
                <a:blip r:embed="rId2"/>
                <a:stretch>
                  <a:fillRect l="-743" b="-5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6C194DB6-47AD-4A66-B1FE-2D729D88363A}"/>
              </a:ext>
            </a:extLst>
          </p:cNvPr>
          <p:cNvGrpSpPr/>
          <p:nvPr/>
        </p:nvGrpSpPr>
        <p:grpSpPr>
          <a:xfrm>
            <a:off x="5029200" y="3559469"/>
            <a:ext cx="4114800" cy="400110"/>
            <a:chOff x="4837176" y="3725888"/>
            <a:chExt cx="4114800" cy="40011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38936F40-7B08-40C7-B021-F04334A2BCF9}"/>
                    </a:ext>
                  </a:extLst>
                </p:cNvPr>
                <p:cNvSpPr txBox="1"/>
                <p:nvPr/>
              </p:nvSpPr>
              <p:spPr>
                <a:xfrm>
                  <a:off x="6513576" y="3725888"/>
                  <a:ext cx="2438400" cy="40011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𝐀𝐜𝐭𝐢𝐯𝐞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𝐜𝐨𝐧𝐬𝐭𝐫𝐚𝐢𝐧𝐭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38936F40-7B08-40C7-B021-F04334A2BC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3576" y="3725888"/>
                  <a:ext cx="2438400" cy="40011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EG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1DC174E-7726-4960-BA1A-CB0B847D1F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37176" y="3962400"/>
              <a:ext cx="16398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80F0D-58CE-452F-A0D7-17EFDB85EEA4}"/>
                  </a:ext>
                </a:extLst>
              </p:cNvPr>
              <p:cNvSpPr txBox="1"/>
              <p:nvPr/>
            </p:nvSpPr>
            <p:spPr>
              <a:xfrm>
                <a:off x="423332" y="1252106"/>
                <a:ext cx="872066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vertices of the feasible region: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𝑩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𝑪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𝟏𝟏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𝑫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𝒂𝒏𝒅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objective function at each vertex: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480F0D-58CE-452F-A0D7-17EFDB85E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32" y="1252106"/>
                <a:ext cx="8720668" cy="1200329"/>
              </a:xfrm>
              <a:prstGeom prst="rect">
                <a:avLst/>
              </a:prstGeom>
              <a:blipFill>
                <a:blip r:embed="rId4"/>
                <a:stretch>
                  <a:fillRect l="-908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>
            <a:extLst>
              <a:ext uri="{FF2B5EF4-FFF2-40B4-BE49-F238E27FC236}">
                <a16:creationId xmlns:a16="http://schemas.microsoft.com/office/drawing/2014/main" id="{FEAC1204-9E6E-4C4C-9698-60E91737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18028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Solution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72B335-E79D-44E1-A239-E738C9BC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180280"/>
            <a:ext cx="8988552" cy="65792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0B8D6A4-BD6B-444A-AF6F-D58ADCD34D11}"/>
              </a:ext>
            </a:extLst>
          </p:cNvPr>
          <p:cNvGrpSpPr/>
          <p:nvPr/>
        </p:nvGrpSpPr>
        <p:grpSpPr>
          <a:xfrm>
            <a:off x="599835" y="1143883"/>
            <a:ext cx="8291689" cy="877164"/>
            <a:chOff x="599835" y="1143883"/>
            <a:chExt cx="8291689" cy="8771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30D624B-C773-4A66-B23F-D5BD2777A5E6}"/>
                    </a:ext>
                  </a:extLst>
                </p:cNvPr>
                <p:cNvSpPr txBox="1"/>
                <p:nvPr/>
              </p:nvSpPr>
              <p:spPr>
                <a:xfrm>
                  <a:off x="599835" y="1190050"/>
                  <a:ext cx="82916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Subject to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130D624B-C773-4A66-B23F-D5BD2777A5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835" y="1190050"/>
                  <a:ext cx="8291689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1102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FE07CD3-F603-41F6-A627-8116EAEB500E}"/>
                </a:ext>
              </a:extLst>
            </p:cNvPr>
            <p:cNvSpPr txBox="1"/>
            <p:nvPr/>
          </p:nvSpPr>
          <p:spPr>
            <a:xfrm>
              <a:off x="599835" y="1143883"/>
              <a:ext cx="1782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Exercise 1: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91D0323-929E-4921-9AA5-160DC8CF6A36}"/>
              </a:ext>
            </a:extLst>
          </p:cNvPr>
          <p:cNvGrpSpPr/>
          <p:nvPr/>
        </p:nvGrpSpPr>
        <p:grpSpPr>
          <a:xfrm>
            <a:off x="611123" y="2158683"/>
            <a:ext cx="8546988" cy="889317"/>
            <a:chOff x="611123" y="2158683"/>
            <a:chExt cx="8546988" cy="88931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655B9EC-7FF0-42C9-A203-7198E8FAE0BA}"/>
                </a:ext>
              </a:extLst>
            </p:cNvPr>
            <p:cNvSpPr txBox="1"/>
            <p:nvPr/>
          </p:nvSpPr>
          <p:spPr>
            <a:xfrm>
              <a:off x="611123" y="2158683"/>
              <a:ext cx="1782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Exercise 2: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D736DF5-9B54-4678-8EA3-552F12A882CB}"/>
                    </a:ext>
                  </a:extLst>
                </p:cNvPr>
                <p:cNvSpPr txBox="1"/>
                <p:nvPr/>
              </p:nvSpPr>
              <p:spPr>
                <a:xfrm>
                  <a:off x="625234" y="2217003"/>
                  <a:ext cx="853287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Subject to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−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D736DF5-9B54-4678-8EA3-552F12A882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234" y="2217003"/>
                  <a:ext cx="8532877" cy="830997"/>
                </a:xfrm>
                <a:prstGeom prst="rect">
                  <a:avLst/>
                </a:prstGeom>
                <a:blipFill>
                  <a:blip r:embed="rId3"/>
                  <a:stretch>
                    <a:fillRect l="-1144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B612DE7-C3BD-437E-AF27-36EA9472F543}"/>
              </a:ext>
            </a:extLst>
          </p:cNvPr>
          <p:cNvGrpSpPr/>
          <p:nvPr/>
        </p:nvGrpSpPr>
        <p:grpSpPr>
          <a:xfrm>
            <a:off x="231649" y="3276600"/>
            <a:ext cx="8901064" cy="1569660"/>
            <a:chOff x="231649" y="3276600"/>
            <a:chExt cx="8901064" cy="15696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B3DF8E13-A32B-4243-BD83-1E94E68C63DF}"/>
                    </a:ext>
                  </a:extLst>
                </p:cNvPr>
                <p:cNvSpPr txBox="1"/>
                <p:nvPr/>
              </p:nvSpPr>
              <p:spPr>
                <a:xfrm>
                  <a:off x="231649" y="3276600"/>
                  <a:ext cx="8901064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Subject to </a:t>
                  </a:r>
                  <a14:m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12</m:t>
                      </m:r>
                    </m:oMath>
                  </a14:m>
                  <a:endParaRPr lang="en-US" sz="24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sz="2400" b="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B3DF8E13-A32B-4243-BD83-1E94E68C63D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649" y="3276600"/>
                  <a:ext cx="8901064" cy="1569660"/>
                </a:xfrm>
                <a:prstGeom prst="rect">
                  <a:avLst/>
                </a:prstGeom>
                <a:blipFill>
                  <a:blip r:embed="rId4"/>
                  <a:stretch>
                    <a:fillRect b="-3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FBE3687-7060-4080-A44F-B993730F27D1}"/>
                </a:ext>
              </a:extLst>
            </p:cNvPr>
            <p:cNvSpPr txBox="1"/>
            <p:nvPr/>
          </p:nvSpPr>
          <p:spPr>
            <a:xfrm>
              <a:off x="580079" y="3276600"/>
              <a:ext cx="1782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Exercise 3: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5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1600200"/>
            <a:ext cx="8229600" cy="381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lgerian" panose="04020705040A02060702" pitchFamily="82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10307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1"/>
            <a:ext cx="9067800" cy="45719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Graphically solve optimization problem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Plot constraints and identify their feasible/infeasible plane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the feasible/infeasible region for an optimization problem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Graphically locate the optimum solution/identify active/inactive constraints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problems that may have multiple, unbounded, or infeasible solutions</a:t>
            </a: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0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6858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Methods Classification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6D39FA-FEC5-42C7-8DED-89DE31E3DE4B}"/>
              </a:ext>
            </a:extLst>
          </p:cNvPr>
          <p:cNvGrpSpPr/>
          <p:nvPr/>
        </p:nvGrpSpPr>
        <p:grpSpPr>
          <a:xfrm>
            <a:off x="381000" y="1584325"/>
            <a:ext cx="8015111" cy="3749675"/>
            <a:chOff x="381000" y="1584325"/>
            <a:chExt cx="8015111" cy="3749675"/>
          </a:xfrm>
        </p:grpSpPr>
        <p:grpSp>
          <p:nvGrpSpPr>
            <p:cNvPr id="3" name="Group 2"/>
            <p:cNvGrpSpPr/>
            <p:nvPr/>
          </p:nvGrpSpPr>
          <p:grpSpPr>
            <a:xfrm>
              <a:off x="1461911" y="1584325"/>
              <a:ext cx="6934200" cy="3749675"/>
              <a:chOff x="1727200" y="1663700"/>
              <a:chExt cx="6934200" cy="3749675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727200" y="1663700"/>
                <a:ext cx="6934200" cy="2489200"/>
                <a:chOff x="1651000" y="2171700"/>
                <a:chExt cx="6934200" cy="248920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3160889" y="2171700"/>
                  <a:ext cx="2794000" cy="83820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  <a:p>
                  <a:pPr algn="ctr"/>
                  <a:r>
                    <a:rPr lang="en-US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Optimization Methods</a:t>
                  </a: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146800" y="3822700"/>
                  <a:ext cx="2438400" cy="83820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Search based</a:t>
                  </a: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160889" y="3787775"/>
                  <a:ext cx="2793999" cy="838200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Calculus based</a:t>
                  </a: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1651000" y="3505200"/>
                  <a:ext cx="5715000" cy="342900"/>
                  <a:chOff x="1651000" y="3505200"/>
                  <a:chExt cx="5715000" cy="342900"/>
                </a:xfrm>
              </p:grpSpPr>
              <p:cxnSp>
                <p:nvCxnSpPr>
                  <p:cNvPr id="31" name="Straight Connector 30"/>
                  <p:cNvCxnSpPr>
                    <a:cxnSpLocks/>
                  </p:cNvCxnSpPr>
                  <p:nvPr/>
                </p:nvCxnSpPr>
                <p:spPr>
                  <a:xfrm flipV="1">
                    <a:off x="1651000" y="3505200"/>
                    <a:ext cx="5715000" cy="6350"/>
                  </a:xfrm>
                  <a:prstGeom prst="line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2" name="Straight Connector 31"/>
                  <p:cNvCxnSpPr>
                    <a:cxnSpLocks/>
                  </p:cNvCxnSpPr>
                  <p:nvPr/>
                </p:nvCxnSpPr>
                <p:spPr>
                  <a:xfrm>
                    <a:off x="1651000" y="3505200"/>
                    <a:ext cx="0" cy="342900"/>
                  </a:xfrm>
                  <a:prstGeom prst="line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7366000" y="3511550"/>
                    <a:ext cx="0" cy="317500"/>
                  </a:xfrm>
                  <a:prstGeom prst="line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</p:cxnSp>
            </p:grpSp>
          </p:grpSp>
          <p:sp>
            <p:nvSpPr>
              <p:cNvPr id="34" name="Rectangle 33"/>
              <p:cNvSpPr/>
              <p:nvPr/>
            </p:nvSpPr>
            <p:spPr>
              <a:xfrm>
                <a:off x="3276600" y="4575175"/>
                <a:ext cx="2793999" cy="838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Programming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Nonlinear Programming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7442200" y="4152900"/>
                <a:ext cx="0" cy="419100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6208889" y="4575175"/>
                <a:ext cx="2424289" cy="838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Particle Swarm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Ant colony 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Genetic algorithm</a:t>
                </a:r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4A677E4-0167-448F-B409-30CAED7EF1FE}"/>
                </a:ext>
              </a:extLst>
            </p:cNvPr>
            <p:cNvSpPr/>
            <p:nvPr/>
          </p:nvSpPr>
          <p:spPr>
            <a:xfrm>
              <a:off x="381000" y="3200400"/>
              <a:ext cx="2438400" cy="838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Graphical based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819B446-5E56-4FE3-8B6A-D401A1D71E5A}"/>
                </a:ext>
              </a:extLst>
            </p:cNvPr>
            <p:cNvCxnSpPr/>
            <p:nvPr/>
          </p:nvCxnSpPr>
          <p:spPr>
            <a:xfrm>
              <a:off x="4319411" y="4073525"/>
              <a:ext cx="0" cy="419100"/>
            </a:xfrm>
            <a:prstGeom prst="lin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CAC2BD2-DDF5-46F0-A09C-80CFB4FE4C04}"/>
              </a:ext>
            </a:extLst>
          </p:cNvPr>
          <p:cNvSpPr/>
          <p:nvPr/>
        </p:nvSpPr>
        <p:spPr>
          <a:xfrm>
            <a:off x="381001" y="3200400"/>
            <a:ext cx="2438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D83DE0-638A-4CBE-BDDC-D1E53B7356E0}"/>
              </a:ext>
            </a:extLst>
          </p:cNvPr>
          <p:cNvSpPr/>
          <p:nvPr/>
        </p:nvSpPr>
        <p:spPr>
          <a:xfrm>
            <a:off x="2971800" y="3215569"/>
            <a:ext cx="2793999" cy="8262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2DD9F16-0F7F-4B7E-9FBF-2485D55BE0DA}"/>
              </a:ext>
            </a:extLst>
          </p:cNvPr>
          <p:cNvCxnSpPr>
            <a:stCxn id="24" idx="0"/>
            <a:endCxn id="22" idx="2"/>
          </p:cNvCxnSpPr>
          <p:nvPr/>
        </p:nvCxnSpPr>
        <p:spPr>
          <a:xfrm flipV="1">
            <a:off x="4368800" y="2422525"/>
            <a:ext cx="0" cy="77787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85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1155918"/>
            <a:ext cx="910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4: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Plot and identify the feasible/infeasible plane for the following constraints:</a:t>
            </a:r>
          </a:p>
        </p:txBody>
      </p:sp>
      <p:sp>
        <p:nvSpPr>
          <p:cNvPr id="2" name="AutoShape 4" descr="Image result for cylindrical t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273E87-1C57-4165-B354-955F13DFC675}"/>
                  </a:ext>
                </a:extLst>
              </p:cNvPr>
              <p:cNvSpPr txBox="1"/>
              <p:nvPr/>
            </p:nvSpPr>
            <p:spPr>
              <a:xfrm>
                <a:off x="990600" y="2115671"/>
                <a:ext cx="7924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        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dirty="0"/>
                  <a:t>     c.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342900" indent="-342900">
                  <a:buFont typeface="+mj-lt"/>
                  <a:buAutoNum type="alphaLcPeriod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273E87-1C57-4165-B354-955F13DFC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115671"/>
                <a:ext cx="7924800" cy="830997"/>
              </a:xfrm>
              <a:prstGeom prst="rect">
                <a:avLst/>
              </a:prstGeom>
              <a:blipFill>
                <a:blip r:embed="rId2"/>
                <a:stretch>
                  <a:fillRect l="-1154"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585C2AE-B1B0-4985-ABC4-DF8195EEB3C7}"/>
              </a:ext>
            </a:extLst>
          </p:cNvPr>
          <p:cNvSpPr txBox="1"/>
          <p:nvPr/>
        </p:nvSpPr>
        <p:spPr>
          <a:xfrm>
            <a:off x="460375" y="272554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7F1DA5-F71E-4C52-AF29-77E6473CDE15}"/>
                  </a:ext>
                </a:extLst>
              </p:cNvPr>
              <p:cNvSpPr txBox="1"/>
              <p:nvPr/>
            </p:nvSpPr>
            <p:spPr>
              <a:xfrm>
                <a:off x="228600" y="3248763"/>
                <a:ext cx="8347908" cy="2571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the equation of any inequality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the equation in standard form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Draw the boundary line with the previous equation</a:t>
                </a: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Select a test point, e.g. (0,0), substitute into the inequality. If the test point satisfy the inequality          feasible plane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7F1DA5-F71E-4C52-AF29-77E6473CD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248763"/>
                <a:ext cx="8347908" cy="2571538"/>
              </a:xfrm>
              <a:prstGeom prst="rect">
                <a:avLst/>
              </a:prstGeom>
              <a:blipFill>
                <a:blip r:embed="rId3"/>
                <a:stretch>
                  <a:fillRect l="-1169" t="-1896" r="-804" b="-4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A1C506-5198-4A43-B988-32020772F279}"/>
              </a:ext>
            </a:extLst>
          </p:cNvPr>
          <p:cNvCxnSpPr/>
          <p:nvPr/>
        </p:nvCxnSpPr>
        <p:spPr>
          <a:xfrm>
            <a:off x="4876800" y="5638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79432672-32F1-4A74-B9CC-3EDEF1995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9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AutoShape 4" descr="Image result for cylindrical t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7F1DA5-F71E-4C52-AF29-77E6473CDE15}"/>
                  </a:ext>
                </a:extLst>
              </p:cNvPr>
              <p:cNvSpPr txBox="1"/>
              <p:nvPr/>
            </p:nvSpPr>
            <p:spPr>
              <a:xfrm>
                <a:off x="460375" y="1219200"/>
                <a:ext cx="8347908" cy="379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the equation of any inequality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Write the equation in standard form:</a:t>
                </a:r>
                <a:endParaRPr lang="en-US" sz="2400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b="1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n-US" sz="2400" b="1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7F1DA5-F71E-4C52-AF29-77E6473CD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75" y="1219200"/>
                <a:ext cx="8347908" cy="3799438"/>
              </a:xfrm>
              <a:prstGeom prst="rect">
                <a:avLst/>
              </a:prstGeom>
              <a:blipFill>
                <a:blip r:embed="rId2"/>
                <a:stretch>
                  <a:fillRect l="-1096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5E8C3BD6-9FFD-4607-857B-7A57387A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6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1DAA55-AC61-4D5A-B0B9-EFC241857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93221"/>
            <a:ext cx="8098801" cy="4294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D0EE28-50B4-438A-BD7A-0828BF51CE2C}"/>
                  </a:ext>
                </a:extLst>
              </p:cNvPr>
              <p:cNvSpPr txBox="1"/>
              <p:nvPr/>
            </p:nvSpPr>
            <p:spPr>
              <a:xfrm>
                <a:off x="2612401" y="4267200"/>
                <a:ext cx="1828800" cy="40011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𝐅𝐞𝐚𝐬𝐢𝐛𝐥𝐞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𝐩𝐥𝐚𝐧𝐞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D0EE28-50B4-438A-BD7A-0828BF51C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401" y="4267200"/>
                <a:ext cx="1828800" cy="400110"/>
              </a:xfrm>
              <a:prstGeom prst="rect">
                <a:avLst/>
              </a:prstGeom>
              <a:blipFill>
                <a:blip r:embed="rId3"/>
                <a:stretch>
                  <a:fillRect l="-3618" r="-1645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35E4A9-A290-4FBE-BD0F-CE010023D1A8}"/>
                  </a:ext>
                </a:extLst>
              </p:cNvPr>
              <p:cNvSpPr txBox="1"/>
              <p:nvPr/>
            </p:nvSpPr>
            <p:spPr>
              <a:xfrm>
                <a:off x="3507045" y="2280101"/>
                <a:ext cx="2133600" cy="4001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𝐈𝐧𝐟𝐞𝐚𝐬𝐢𝐛𝐥𝐞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𝐩𝐥𝐚𝐧𝐞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35E4A9-A290-4FBE-BD0F-CE010023D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045" y="2280101"/>
                <a:ext cx="2133600" cy="400110"/>
              </a:xfrm>
              <a:prstGeom prst="rect">
                <a:avLst/>
              </a:prstGeom>
              <a:blipFill>
                <a:blip r:embed="rId4"/>
                <a:stretch>
                  <a:fillRect l="-565" b="-1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30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721B7-8B50-4AB6-A4F7-C9EF7A91C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99" y="1143000"/>
            <a:ext cx="7507201" cy="4294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D0EE28-50B4-438A-BD7A-0828BF51CE2C}"/>
                  </a:ext>
                </a:extLst>
              </p:cNvPr>
              <p:cNvSpPr txBox="1"/>
              <p:nvPr/>
            </p:nvSpPr>
            <p:spPr>
              <a:xfrm>
                <a:off x="2343743" y="4343400"/>
                <a:ext cx="1981200" cy="40011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𝐅𝐞𝐚𝐬𝐢𝐛𝐥𝐞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𝐩𝐥𝐚𝐧𝐞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D0EE28-50B4-438A-BD7A-0828BF51C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743" y="4343400"/>
                <a:ext cx="1981200" cy="400110"/>
              </a:xfrm>
              <a:prstGeom prst="rect">
                <a:avLst/>
              </a:prstGeom>
              <a:blipFill>
                <a:blip r:embed="rId3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35E4A9-A290-4FBE-BD0F-CE010023D1A8}"/>
                  </a:ext>
                </a:extLst>
              </p:cNvPr>
              <p:cNvSpPr txBox="1"/>
              <p:nvPr/>
            </p:nvSpPr>
            <p:spPr>
              <a:xfrm>
                <a:off x="4267200" y="2253390"/>
                <a:ext cx="2133600" cy="4001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𝐈𝐧𝐟𝐞𝐚𝐬𝐢𝐛𝐥𝐞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𝐩𝐥𝐚𝐧𝐞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35E4A9-A290-4FBE-BD0F-CE010023D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53390"/>
                <a:ext cx="2133600" cy="400110"/>
              </a:xfrm>
              <a:prstGeom prst="rect">
                <a:avLst/>
              </a:prstGeom>
              <a:blipFill>
                <a:blip r:embed="rId4"/>
                <a:stretch>
                  <a:fillRect l="-847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09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9F1BF3-B871-495B-AD4C-979BF1555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99" y="1445100"/>
            <a:ext cx="7078801" cy="3967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D0EE28-50B4-438A-BD7A-0828BF51CE2C}"/>
                  </a:ext>
                </a:extLst>
              </p:cNvPr>
              <p:cNvSpPr txBox="1"/>
              <p:nvPr/>
            </p:nvSpPr>
            <p:spPr>
              <a:xfrm>
                <a:off x="2362201" y="1905000"/>
                <a:ext cx="1828800" cy="40011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𝐅𝐞𝐚𝐬𝐢𝐛𝐥𝐞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𝐩𝐥𝐚𝐧𝐞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D0EE28-50B4-438A-BD7A-0828BF51C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1" y="1905000"/>
                <a:ext cx="1828800" cy="400110"/>
              </a:xfrm>
              <a:prstGeom prst="rect">
                <a:avLst/>
              </a:prstGeom>
              <a:blipFill>
                <a:blip r:embed="rId3"/>
                <a:stretch>
                  <a:fillRect l="-3618" r="-1645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35E4A9-A290-4FBE-BD0F-CE010023D1A8}"/>
                  </a:ext>
                </a:extLst>
              </p:cNvPr>
              <p:cNvSpPr txBox="1"/>
              <p:nvPr/>
            </p:nvSpPr>
            <p:spPr>
              <a:xfrm>
                <a:off x="5029200" y="3810000"/>
                <a:ext cx="2133600" cy="40011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𝐈𝐧𝐟𝐞𝐚𝐬𝐢𝐛𝐥𝐞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𝐩𝐥𝐚𝐧𝐞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35E4A9-A290-4FBE-BD0F-CE010023D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10000"/>
                <a:ext cx="2133600" cy="400110"/>
              </a:xfrm>
              <a:prstGeom prst="rect">
                <a:avLst/>
              </a:prstGeom>
              <a:blipFill>
                <a:blip r:embed="rId4"/>
                <a:stretch>
                  <a:fillRect l="-847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7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B8C2-B338-4075-952E-3FE0BDB49DAA}" type="slidenum">
              <a:rPr lang="en-US" smtClean="0"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" y="1155918"/>
                <a:ext cx="91059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5: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collection of all design points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</a:rPr>
                      <m:t>𝑆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that satisfies the following constraints: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1155918"/>
                <a:ext cx="9105900" cy="954107"/>
              </a:xfrm>
              <a:prstGeom prst="rect">
                <a:avLst/>
              </a:prstGeom>
              <a:blipFill>
                <a:blip r:embed="rId2"/>
                <a:stretch>
                  <a:fillRect l="-1339"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utoShape 4" descr="Image result for cylindrical t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273E87-1C57-4165-B354-955F13DFC675}"/>
                  </a:ext>
                </a:extLst>
              </p:cNvPr>
              <p:cNvSpPr txBox="1"/>
              <p:nvPr/>
            </p:nvSpPr>
            <p:spPr>
              <a:xfrm>
                <a:off x="990600" y="2115671"/>
                <a:ext cx="7924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         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400" dirty="0"/>
                  <a:t>     c.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lphaLcPeriod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273E87-1C57-4165-B354-955F13DFC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115671"/>
                <a:ext cx="7924800" cy="830997"/>
              </a:xfrm>
              <a:prstGeom prst="rect">
                <a:avLst/>
              </a:prstGeom>
              <a:blipFill>
                <a:blip r:embed="rId3"/>
                <a:stretch>
                  <a:fillRect l="-1154"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585C2AE-B1B0-4985-ABC4-DF8195EEB3C7}"/>
              </a:ext>
            </a:extLst>
          </p:cNvPr>
          <p:cNvSpPr txBox="1"/>
          <p:nvPr/>
        </p:nvSpPr>
        <p:spPr>
          <a:xfrm>
            <a:off x="460375" y="272554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0A59927-76D0-4395-9889-092009C2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8988552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Graphical Optimization</a:t>
            </a:r>
            <a:b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3E89A1-864E-41B2-AC4C-E014DEBE2994}"/>
                  </a:ext>
                </a:extLst>
              </p:cNvPr>
              <p:cNvSpPr txBox="1"/>
              <p:nvPr/>
            </p:nvSpPr>
            <p:spPr>
              <a:xfrm>
                <a:off x="417096" y="3185481"/>
                <a:ext cx="8347908" cy="1694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Write the equation of any inequality in standard form: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quadrant 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400" b="1" i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3E89A1-864E-41B2-AC4C-E014DEBE2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6" y="3185481"/>
                <a:ext cx="8347908" cy="1694438"/>
              </a:xfrm>
              <a:prstGeom prst="rect">
                <a:avLst/>
              </a:prstGeom>
              <a:blipFill>
                <a:blip r:embed="rId4"/>
                <a:stretch>
                  <a:fillRect l="-1095" t="-2878" b="-6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530256-5242-427E-BBAA-AE2D7A906677}"/>
              </a:ext>
            </a:extLst>
          </p:cNvPr>
          <p:cNvCxnSpPr/>
          <p:nvPr/>
        </p:nvCxnSpPr>
        <p:spPr>
          <a:xfrm>
            <a:off x="2590800" y="3810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9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4671</TotalTime>
  <Words>475</Words>
  <Application>Microsoft Office PowerPoint</Application>
  <PresentationFormat>On-screen Show (4:3)</PresentationFormat>
  <Paragraphs>152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Algerian</vt:lpstr>
      <vt:lpstr>Arial</vt:lpstr>
      <vt:lpstr>Calibri</vt:lpstr>
      <vt:lpstr>Cambria Math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Outlines</vt:lpstr>
      <vt:lpstr> Optimization Methods Classification</vt:lpstr>
      <vt:lpstr> Graphical Optimization </vt:lpstr>
      <vt:lpstr> Graphical Optimization </vt:lpstr>
      <vt:lpstr> Graphical Optimization </vt:lpstr>
      <vt:lpstr> Graphical Optimization </vt:lpstr>
      <vt:lpstr> Graphical Optimization </vt:lpstr>
      <vt:lpstr> Graphical Optimization </vt:lpstr>
      <vt:lpstr> Graphical Optimization </vt:lpstr>
      <vt:lpstr> Graphical Optimization </vt:lpstr>
      <vt:lpstr> Graphical Optimization </vt:lpstr>
      <vt:lpstr> Graphical Optimization </vt:lpstr>
      <vt:lpstr> Graphical Solution </vt:lpstr>
      <vt:lpstr> Graphical Solution </vt:lpstr>
      <vt:lpstr> Graphical Solution </vt:lpstr>
      <vt:lpstr> Graphical Solution </vt:lpstr>
      <vt:lpstr> Homework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 (CS4800)</dc:title>
  <dc:creator>Lamiaa</dc:creator>
  <cp:lastModifiedBy>د. لمياء محمد محمد محمد الشناوى</cp:lastModifiedBy>
  <cp:revision>280</cp:revision>
  <dcterms:created xsi:type="dcterms:W3CDTF">2015-10-10T17:13:12Z</dcterms:created>
  <dcterms:modified xsi:type="dcterms:W3CDTF">2019-02-19T12:49:10Z</dcterms:modified>
</cp:coreProperties>
</file>