
<file path=[Content_Types].xml><?xml version="1.0" encoding="utf-8"?>
<Types xmlns="http://schemas.openxmlformats.org/package/2006/content-types">
  <!--cleaned_by_fortinet-->
  <Override PartName="/ppt/media/fortinet_alert_1.png" ContentType="image/png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1"/>
  </p:sldMasterIdLst>
  <p:notesMasterIdLst>
    <p:notesMasterId r:id="rId10"/>
  </p:notesMasterIdLst>
  <p:sldIdLst>
    <p:sldId id="274" r:id="rId2"/>
    <p:sldId id="268" r:id="rId3"/>
    <p:sldId id="272" r:id="rId4"/>
    <p:sldId id="275" r:id="rId5"/>
    <p:sldId id="277" r:id="rId6"/>
    <p:sldId id="273" r:id="rId7"/>
    <p:sldId id="257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7E944F-091B-4AE3-BB66-635DDD4C7F0F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F7785-A2E8-4448-BC26-B0E7A1D74B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495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5414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225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462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5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848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57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550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85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801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039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55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A4C188A-A5F6-4F2C-9F82-CD31E6C48311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9829D2B-883E-4BEC-B8BD-ED69D9E2C18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49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<Relationship Target="../media/fortinet_alert_1.png" Type="http://schemas.openxmlformats.org/officeDocument/2006/relationships/image" Id="rId_fortinet_1"/>

	<Relationship Id="rId3" Type="http://schemas.openxmlformats.org/officeDocument/2006/relationships/image" Target="../media/image3.png"/>
	<Relationship Id="rId2" Type="http://schemas.openxmlformats.org/officeDocument/2006/relationships/image" Target="../media/image2.png"/>
	<Relationship Id="rId1" Type="http://schemas.openxmlformats.org/officeDocument/2006/relationships/slideLayout" Target="../slideLayouts/slideLayout2.xml"/>
	<Relationship Id="rId6" Type="http://schemas.openxmlformats.org/officeDocument/2006/relationships/hyperlink" Target="http://?" TargetMode="External"/>
	<Relationship Id="rId5" Type="http://schemas.openxmlformats.org/officeDocument/2006/relationships/hyperlink" Target="http://?" TargetMode="External"/>
	<Relationship Id="rId4" Type="http://schemas.openxmlformats.org/officeDocument/2006/relationships/hyperlink" Target="http://?" TargetMode="External"/>
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
	<Relationship Id="rId3" Type="http://schemas.openxmlformats.org/officeDocument/2006/relationships/hyperlink" Target="http://?" TargetMode="External"/>
	<Relationship Id="rId2" Type="http://schemas.openxmlformats.org/officeDocument/2006/relationships/hyperlink" Target="http://?" TargetMode="External"/>
	<Relationship Id="rId1" Type="http://schemas.openxmlformats.org/officeDocument/2006/relationships/slideLayout" Target="../slideLayouts/slideLayout2.xml"/>
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98698"/>
            <a:ext cx="77724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4052912"/>
            <a:ext cx="55594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56E80E-0255-4988-A44F-16ACDC8DFCE3}"/>
              </a:ext>
            </a:extLst>
          </p:cNvPr>
          <p:cNvSpPr txBox="1"/>
          <p:nvPr/>
        </p:nvSpPr>
        <p:spPr>
          <a:xfrm>
            <a:off x="1676400" y="5029200"/>
            <a:ext cx="6934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Email:     </a:t>
            </a:r>
            <a:r>
              <a:rPr lang="en-US" dirty="0">
							</a:rPr>
              <a:t>lamiaa.elshenawy@el-eng.menofia.edu.eg</a:t>
            </a:r>
            <a:endParaRPr lang="en-US" dirty="0"/>
          </a:p>
          <a:p>
            <a:r>
              <a:rPr lang="en-US" dirty="0"/>
              <a:t>                </a:t>
            </a:r>
            <a:r>
              <a:rPr lang="en-US" dirty="0">
							</a:rPr>
              <a:t>lamiaa.elshenawy@gmail.com</a:t>
            </a:r>
            <a:endParaRPr lang="en-US" dirty="0"/>
          </a:p>
          <a:p>
            <a:r>
              <a:rPr lang="en-US" dirty="0"/>
              <a:t>Website</a:t>
            </a:r>
            <a:r>
              <a:rPr lang="en-US"/>
              <a:t>: : </a:t>
            </a:r>
            <a:r>
              <a:rPr lang="en-US">
							</a:rPr>
              <a:t>http://mu.menofia.edu.eg/lmyaa_alshnawy/StaffDetails/1/ar</a:t>
            </a:r>
            <a:endParaRPr lang="en-US" dirty="0"/>
          </a:p>
        </p:txBody>
      </p:sp>
      <p:pic>
        <p:nvPicPr>
          <p:cNvPr name="Picture 6" id="7" descr="cover_page_for_ppt.png"/>
          <p:cNvPicPr>
            <a:picLocks noChangeAspect="1"/>
          </p:cNvPicPr>
          <p:nvPr/>
        </p:nvPicPr>
        <p:blipFill>
          <a:blip cstate="print" r:embed="rId_fortinet_1"/>
          <a:stretch>
            <a:fillRect/>
          </a:stretch>
        </p:blipFill>
        <p:spPr>
          <a:xfrm>
            <a:off y="1294784" x="1713344"/>
            <a:ext cy="1524616" cx="571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11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Course Syllabus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8686800" cy="3398838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Optimization Theory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Optimum Design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Control</a:t>
            </a:r>
          </a:p>
          <a:p>
            <a:pPr>
              <a:buFont typeface="Wingdings" panose="05000000000000000000" pitchFamily="2" charset="2"/>
              <a:buChar char="q"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806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Optimization?</a:t>
            </a:r>
          </a:p>
        </p:txBody>
      </p:sp>
      <p:sp>
        <p:nvSpPr>
          <p:cNvPr id="4" name="Oval 3"/>
          <p:cNvSpPr/>
          <p:nvPr/>
        </p:nvSpPr>
        <p:spPr>
          <a:xfrm>
            <a:off x="2438400" y="2438400"/>
            <a:ext cx="4038600" cy="1828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Optimization Problem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38200" y="3276600"/>
            <a:ext cx="1600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6477000" y="3200400"/>
            <a:ext cx="16002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512805" y="2723039"/>
            <a:ext cx="20528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Efficiency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14400" y="2667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633990" y="3530025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</a:p>
        </p:txBody>
      </p:sp>
    </p:spTree>
    <p:extLst>
      <p:ext uri="{BB962C8B-B14F-4D97-AF65-F5344CB8AC3E}">
        <p14:creationId xmlns:p14="http://schemas.microsoft.com/office/powerpoint/2010/main" val="3764635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Why is Optimization?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1000" y="2038687"/>
            <a:ext cx="419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Design an optimum can, i.e.,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V=200 ml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 minimum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cm ≤ r ≤ 5 cm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 cm ≤ h ≤ 22 cm</a:t>
            </a:r>
          </a:p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 ≥ 3r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6477000" y="2273242"/>
            <a:ext cx="2438400" cy="2661047"/>
            <a:chOff x="6169902" y="2173108"/>
            <a:chExt cx="2512136" cy="2761182"/>
          </a:xfrm>
        </p:grpSpPr>
        <p:pic>
          <p:nvPicPr>
            <p:cNvPr id="3081" name="Picture 9"/>
            <p:cNvPicPr>
              <a:picLocks noChangeAspect="1" noChangeArrowheads="1"/>
            </p:cNvPicPr>
            <p:nvPr/>
          </p:nvPicPr>
          <p:blipFill>
            <a:blip r:embed="rId2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69902" y="2273243"/>
              <a:ext cx="2128838" cy="26610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7" name="Straight Arrow Connector 6"/>
            <p:cNvCxnSpPr/>
            <p:nvPr/>
          </p:nvCxnSpPr>
          <p:spPr>
            <a:xfrm>
              <a:off x="8001000" y="2566682"/>
              <a:ext cx="0" cy="207416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8153400" y="3584486"/>
              <a:ext cx="528638" cy="400110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7234321" y="2667000"/>
              <a:ext cx="549798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6980582" y="2173108"/>
              <a:ext cx="528638" cy="40011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</a:p>
          </p:txBody>
        </p:sp>
      </p:grpSp>
      <p:pic>
        <p:nvPicPr>
          <p:cNvPr id="3085" name="Picture 13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2369746"/>
            <a:ext cx="2133600" cy="2564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1562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71" y="1888698"/>
            <a:ext cx="6172200" cy="37065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943600" y="4800600"/>
            <a:ext cx="20574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Nonlinear Control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943600" y="5257800"/>
            <a:ext cx="20574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Robust Control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43600" y="5715000"/>
            <a:ext cx="205740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Adaptive Control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943600" y="4355068"/>
            <a:ext cx="2058318" cy="369332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Optimal Control</a:t>
            </a:r>
          </a:p>
        </p:txBody>
      </p:sp>
      <p:sp>
        <p:nvSpPr>
          <p:cNvPr id="5129" name="Rectangle 5128"/>
          <p:cNvSpPr/>
          <p:nvPr/>
        </p:nvSpPr>
        <p:spPr>
          <a:xfrm>
            <a:off x="5867400" y="4291426"/>
            <a:ext cx="2209800" cy="5091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D8DC5DB8-C30D-48A3-B055-EC76F5033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8620" y="236194"/>
            <a:ext cx="8366760" cy="906806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 Control Configuration</a:t>
            </a:r>
            <a:endParaRPr lang="en-US" dirty="0"/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4C0447F7-9706-4AAD-A3A5-2851885694B7}"/>
              </a:ext>
            </a:extLst>
          </p:cNvPr>
          <p:cNvCxnSpPr>
            <a:cxnSpLocks/>
          </p:cNvCxnSpPr>
          <p:nvPr/>
        </p:nvCxnSpPr>
        <p:spPr>
          <a:xfrm>
            <a:off x="3962400" y="4953000"/>
            <a:ext cx="1752600" cy="0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591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8" grpId="0" animBg="1"/>
      <p:bldP spid="512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59" y="381000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Background Required?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459" y="1845734"/>
            <a:ext cx="8686800" cy="402336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Algebra(vector &amp; matrix algebra)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Basic Calculus (differential calculus &amp; integral calculus)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Space Analysis</a:t>
            </a:r>
          </a:p>
          <a:p>
            <a:pPr marL="514350" indent="-514350">
              <a:buFont typeface="+mj-lt"/>
              <a:buAutoNum type="arabicPeriod"/>
            </a:pP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178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763000" cy="838200"/>
          </a:xfrm>
        </p:spPr>
        <p:txBody>
          <a:bodyPr>
            <a:noAutofit/>
          </a:bodyPr>
          <a:lstStyle/>
          <a:p>
            <a:pPr algn="ctr"/>
            <a:r>
              <a:rPr lang="en-US" sz="5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22437"/>
            <a:ext cx="87630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Textbooks: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JASBIR S. ARORA. </a:t>
            </a:r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Optimum Design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Elsevier, 2012.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D.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Subbaram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Naidu. </a:t>
            </a:r>
            <a:r>
              <a:rPr lang="en-US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Optimal Control Systems</a:t>
            </a: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CRC PRESS, 2003.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References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https://www.youtube.com/watch?v=LL20TZGXp3Q&amp;list=PLbMVogVj5nJQNzJT6sYZpB7H1G6WF0FZ4</a:t>
            </a:r>
            <a:endParaRPr lang="nl-NL" sz="2400" b="1" u="sng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4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http://apmonitor.com/me575/index.php/Main/</a:t>
            </a:r>
            <a:r>
              <a:rPr lang="nl-NL" sz="24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</a:t>
            </a:r>
            <a:r>
              <a:rPr lang="nl-NL" sz="2400" b="1" u="sng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okChapters</a:t>
            </a:r>
          </a:p>
        </p:txBody>
      </p:sp>
    </p:spTree>
    <p:extLst>
      <p:ext uri="{BB962C8B-B14F-4D97-AF65-F5344CB8AC3E}">
        <p14:creationId xmlns:p14="http://schemas.microsoft.com/office/powerpoint/2010/main" val="714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7059464"/>
              </p:ext>
            </p:extLst>
          </p:nvPr>
        </p:nvGraphicFramePr>
        <p:xfrm>
          <a:off x="990600" y="1447800"/>
          <a:ext cx="7315200" cy="409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23747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Proportion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65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Quiz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Midterm Exam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Quiz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13th</a:t>
                      </a:r>
                    </a:p>
                    <a:p>
                      <a:pPr algn="ctr"/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Marks</a:t>
                      </a:r>
                    </a:p>
                    <a:p>
                      <a:pPr algn="ctr"/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74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Final</a:t>
                      </a:r>
                      <a:r>
                        <a:rPr lang="en-US" sz="2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Exam</a:t>
                      </a:r>
                      <a:endParaRPr lang="en-US" sz="2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16-18th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877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Marks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pic>
        <p:nvPicPr>
          <p:cNvPr id="2050" name="Picture 2" descr="C:\Users\Lamiaa\AppData\Local\Microsoft\Windows\INetCache\IE\9183TQ3P\push-pin-md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07" y="1143000"/>
            <a:ext cx="792054" cy="747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Lamiaa\AppData\Local\Microsoft\Windows\INetCache\IE\9183TQ3P\push-pin-md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24797" y="1155352"/>
            <a:ext cx="807121" cy="760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410232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TM02900769[[fn=Retrospect]]</Template>
  <TotalTime>801</TotalTime>
  <Words>233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Retrospect</vt:lpstr>
      <vt:lpstr>PowerPoint Presentation</vt:lpstr>
      <vt:lpstr>Course Syllabus</vt:lpstr>
      <vt:lpstr>What is Optimization?</vt:lpstr>
      <vt:lpstr>Why is Optimization?</vt:lpstr>
      <vt:lpstr>Modern Control Configuration</vt:lpstr>
      <vt:lpstr>What Background Required?</vt:lpstr>
      <vt:lpstr>Resources</vt:lpstr>
      <vt:lpstr>Timetable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Security (CS4800)</dc:title>
  <dc:creator>Lamiaa</dc:creator>
  <cp:lastModifiedBy>د. لمياء محمد محمد محمد الشناوى</cp:lastModifiedBy>
  <cp:revision>61</cp:revision>
  <dcterms:created xsi:type="dcterms:W3CDTF">2015-10-10T17:13:12Z</dcterms:created>
  <dcterms:modified xsi:type="dcterms:W3CDTF">2018-02-21T09:31:06Z</dcterms:modified>
</cp:coreProperties>
</file>